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12" r:id="rId2"/>
  </p:sldMasterIdLst>
  <p:notesMasterIdLst>
    <p:notesMasterId r:id="rId37"/>
  </p:notesMasterIdLst>
  <p:handoutMasterIdLst>
    <p:handoutMasterId r:id="rId38"/>
  </p:handoutMasterIdLst>
  <p:sldIdLst>
    <p:sldId id="295" r:id="rId3"/>
    <p:sldId id="319" r:id="rId4"/>
    <p:sldId id="331" r:id="rId5"/>
    <p:sldId id="343" r:id="rId6"/>
    <p:sldId id="342" r:id="rId7"/>
    <p:sldId id="328" r:id="rId8"/>
    <p:sldId id="301" r:id="rId9"/>
    <p:sldId id="345" r:id="rId10"/>
    <p:sldId id="333" r:id="rId11"/>
    <p:sldId id="289" r:id="rId12"/>
    <p:sldId id="316" r:id="rId13"/>
    <p:sldId id="339" r:id="rId14"/>
    <p:sldId id="304" r:id="rId15"/>
    <p:sldId id="280" r:id="rId16"/>
    <p:sldId id="310" r:id="rId17"/>
    <p:sldId id="290" r:id="rId18"/>
    <p:sldId id="291" r:id="rId19"/>
    <p:sldId id="311" r:id="rId20"/>
    <p:sldId id="287" r:id="rId21"/>
    <p:sldId id="312" r:id="rId22"/>
    <p:sldId id="288" r:id="rId23"/>
    <p:sldId id="305" r:id="rId24"/>
    <p:sldId id="324" r:id="rId25"/>
    <p:sldId id="303" r:id="rId26"/>
    <p:sldId id="346" r:id="rId27"/>
    <p:sldId id="347" r:id="rId28"/>
    <p:sldId id="348" r:id="rId29"/>
    <p:sldId id="273" r:id="rId30"/>
    <p:sldId id="300" r:id="rId31"/>
    <p:sldId id="286" r:id="rId32"/>
    <p:sldId id="306" r:id="rId33"/>
    <p:sldId id="292" r:id="rId34"/>
    <p:sldId id="307" r:id="rId35"/>
    <p:sldId id="308" r:id="rId36"/>
  </p:sldIdLst>
  <p:sldSz cx="12188825" cy="6858000"/>
  <p:notesSz cx="6797675" cy="987266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orient="horz" pos="384">
          <p15:clr>
            <a:srgbClr val="A4A3A4"/>
          </p15:clr>
        </p15:guide>
        <p15:guide id="3" orient="horz" pos="3792">
          <p15:clr>
            <a:srgbClr val="A4A3A4"/>
          </p15:clr>
        </p15:guide>
        <p15:guide id="4" pos="959">
          <p15:clr>
            <a:srgbClr val="A4A3A4"/>
          </p15:clr>
        </p15:guide>
        <p15:guide id="5" pos="6719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3300"/>
    <a:srgbClr val="0054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E25E649-3F16-4E02-A733-19D2CDBF48F0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>
      <p:cViewPr>
        <p:scale>
          <a:sx n="70" d="100"/>
          <a:sy n="70" d="100"/>
        </p:scale>
        <p:origin x="-1542" y="-894"/>
      </p:cViewPr>
      <p:guideLst>
        <p:guide orient="horz" pos="2160"/>
        <p:guide orient="horz" pos="384"/>
        <p:guide orient="horz" pos="3792"/>
        <p:guide pos="959"/>
        <p:guide pos="6719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howGuides="1">
      <p:cViewPr varScale="1">
        <p:scale>
          <a:sx n="84" d="100"/>
          <a:sy n="84" d="100"/>
        </p:scale>
        <p:origin x="1002" y="60"/>
      </p:cViewPr>
      <p:guideLst>
        <p:guide orient="horz" pos="3110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handoutMaster" Target="handoutMasters/handoutMaster1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A74EB7-856E-45FD-83F0-5F7C6F3E4372}" type="datetimeFigureOut">
              <a:rPr lang="it-IT"/>
              <a:pPr/>
              <a:t>05/08/2014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886E15-F82A-4596-A46C-375C6D3981E1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683081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1B0E40-8125-41F8-BB6C-139D8D531A4F}" type="datetimeFigureOut">
              <a:rPr lang="it-IT"/>
              <a:pPr/>
              <a:t>05/08/2014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7950" y="739775"/>
            <a:ext cx="6581775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689515"/>
            <a:ext cx="5438140" cy="444269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105DB2-FD3E-441D-8B7E-7AE83ECE27B3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947205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105DB2-FD3E-441D-8B7E-7AE83ECE27B3}" type="slidenum">
              <a:rPr lang="it-IT" smtClean="0"/>
              <a:pPr/>
              <a:t>10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036540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block"/>
          <p:cNvSpPr/>
          <p:nvPr/>
        </p:nvSpPr>
        <p:spPr>
          <a:xfrm>
            <a:off x="1141413" y="1600200"/>
            <a:ext cx="11047412" cy="3276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7" name="top graphic"/>
          <p:cNvGrpSpPr/>
          <p:nvPr/>
        </p:nvGrpSpPr>
        <p:grpSpPr>
          <a:xfrm>
            <a:off x="1279" y="0"/>
            <a:ext cx="12188952" cy="429768"/>
            <a:chOff x="1279" y="0"/>
            <a:chExt cx="12188952" cy="429768"/>
          </a:xfrm>
        </p:grpSpPr>
        <p:sp>
          <p:nvSpPr>
            <p:cNvPr id="8" name="Rectangle 7"/>
            <p:cNvSpPr/>
            <p:nvPr/>
          </p:nvSpPr>
          <p:spPr>
            <a:xfrm>
              <a:off x="1279" y="0"/>
              <a:ext cx="12188952" cy="2286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9" name="Rectangle 8"/>
            <p:cNvSpPr/>
            <p:nvPr/>
          </p:nvSpPr>
          <p:spPr>
            <a:xfrm>
              <a:off x="1279" y="228600"/>
              <a:ext cx="12188952" cy="20116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279" y="306324"/>
              <a:ext cx="12188952" cy="457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23" name="bottom graphic"/>
          <p:cNvGrpSpPr/>
          <p:nvPr/>
        </p:nvGrpSpPr>
        <p:grpSpPr>
          <a:xfrm>
            <a:off x="0" y="6080760"/>
            <a:ext cx="12190231" cy="777240"/>
            <a:chOff x="0" y="6080760"/>
            <a:chExt cx="12190231" cy="777240"/>
          </a:xfrm>
        </p:grpSpPr>
        <p:sp>
          <p:nvSpPr>
            <p:cNvPr id="13" name="Rectangle 12"/>
            <p:cNvSpPr/>
            <p:nvPr/>
          </p:nvSpPr>
          <p:spPr>
            <a:xfrm>
              <a:off x="0" y="6217920"/>
              <a:ext cx="12188825" cy="64008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003">
              <a:schemeClr val="dk2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1279" y="6080760"/>
              <a:ext cx="12188952" cy="97215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1279" y="6172200"/>
              <a:ext cx="12188952" cy="274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2413" y="5029200"/>
            <a:ext cx="8229598" cy="838200"/>
          </a:xfrm>
        </p:spPr>
        <p:txBody>
          <a:bodyPr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2414" y="1905000"/>
            <a:ext cx="9143998" cy="2667000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6600">
                <a:solidFill>
                  <a:schemeClr val="bg1"/>
                </a:solidFill>
                <a:effectLst>
                  <a:outerShdw blurRad="88900" algn="ctr" rotWithShape="0">
                    <a:prstClr val="black">
                      <a:alpha val="35000"/>
                    </a:prstClr>
                  </a:outerShdw>
                </a:effectLst>
              </a:defRPr>
            </a:lvl1pPr>
          </a:lstStyle>
          <a:p>
            <a:r>
              <a:rPr lang="it-IT" smtClean="0"/>
              <a:t>Fare clic per modificare lo stile del titolo</a:t>
            </a:r>
            <a:endParaRPr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it-IT"/>
              <a:pPr/>
              <a:t>05/08/2014</a:t>
            </a:fld>
            <a:endParaRPr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94935923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it-IT"/>
              <a:pPr/>
              <a:t>05/08/2014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06475798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3" y="1905000"/>
            <a:ext cx="9144000" cy="2667000"/>
          </a:xfrm>
        </p:spPr>
        <p:txBody>
          <a:bodyPr anchor="b">
            <a:normAutofit/>
          </a:bodyPr>
          <a:lstStyle>
            <a:lvl1pPr algn="l">
              <a:defRPr sz="5400" b="0" cap="none" baseline="0"/>
            </a:lvl1pPr>
          </a:lstStyle>
          <a:p>
            <a:r>
              <a:rPr lang="it-IT" smtClean="0"/>
              <a:t>Fare clic per modificare lo stile del titolo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4876800"/>
            <a:ext cx="8229598" cy="1143000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E36636D-D922-432D-A958-524484B5923D}" type="datetimeFigureOut">
              <a:rPr lang="it-IT"/>
              <a:pPr/>
              <a:t>05/08/2014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F28FB93-0A08-4E7D-8E63-9EFA29F1E093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58729249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2413" y="1904999"/>
            <a:ext cx="4435564" cy="4088921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849" y="1904999"/>
            <a:ext cx="4435564" cy="4088921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it-IT"/>
              <a:pPr/>
              <a:t>05/08/2014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36067836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1828800"/>
            <a:ext cx="4419599" cy="685801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2413" y="2590801"/>
            <a:ext cx="4419599" cy="3429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46814" y="1828800"/>
            <a:ext cx="4419599" cy="685801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46814" y="2590801"/>
            <a:ext cx="4419599" cy="3429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it-IT"/>
              <a:pPr/>
              <a:t>05/08/2014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36762352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it-IT"/>
              <a:pPr/>
              <a:t>05/08/2014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23199030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bottom graphic"/>
          <p:cNvGrpSpPr/>
          <p:nvPr/>
        </p:nvGrpSpPr>
        <p:grpSpPr>
          <a:xfrm>
            <a:off x="0" y="6309360"/>
            <a:ext cx="12190231" cy="548640"/>
            <a:chOff x="0" y="6309360"/>
            <a:chExt cx="12190231" cy="548640"/>
          </a:xfrm>
        </p:grpSpPr>
        <p:sp>
          <p:nvSpPr>
            <p:cNvPr id="7" name="Rectangle 6"/>
            <p:cNvSpPr/>
            <p:nvPr/>
          </p:nvSpPr>
          <p:spPr>
            <a:xfrm>
              <a:off x="0" y="6400800"/>
              <a:ext cx="12188825" cy="4572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003">
              <a:schemeClr val="dk2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8" name="Rectangle 7"/>
            <p:cNvSpPr/>
            <p:nvPr/>
          </p:nvSpPr>
          <p:spPr>
            <a:xfrm>
              <a:off x="1279" y="6309360"/>
              <a:ext cx="12188952" cy="97215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9" name="Rectangle 8"/>
            <p:cNvSpPr/>
            <p:nvPr/>
          </p:nvSpPr>
          <p:spPr>
            <a:xfrm>
              <a:off x="1279" y="6379143"/>
              <a:ext cx="12188952" cy="274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it-IT"/>
              <a:pPr/>
              <a:t>05/08/2014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09611283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"/>
          <p:cNvSpPr/>
          <p:nvPr/>
        </p:nvSpPr>
        <p:spPr>
          <a:xfrm>
            <a:off x="1217610" y="1019175"/>
            <a:ext cx="6126480" cy="4572000"/>
          </a:xfrm>
          <a:prstGeom prst="rect">
            <a:avLst/>
          </a:prstGeom>
          <a:noFill/>
          <a:ln w="101600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3214" y="1371600"/>
            <a:ext cx="3124200" cy="2057400"/>
          </a:xfrm>
        </p:spPr>
        <p:txBody>
          <a:bodyPr anchor="b">
            <a:normAutofit/>
          </a:bodyPr>
          <a:lstStyle>
            <a:lvl1pPr algn="l">
              <a:defRPr sz="3200" b="1"/>
            </a:lvl1pPr>
          </a:lstStyle>
          <a:p>
            <a:r>
              <a:rPr lang="it-IT" smtClean="0"/>
              <a:t>Fare clic per modificare lo stile del titolo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91930" y="1293495"/>
            <a:ext cx="5577840" cy="40233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23214" y="3536829"/>
            <a:ext cx="3124200" cy="1797169"/>
          </a:xfrm>
        </p:spPr>
        <p:txBody>
          <a:bodyPr>
            <a:normAutofit/>
          </a:bodyPr>
          <a:lstStyle>
            <a:lvl1pPr marL="0" indent="0">
              <a:spcBef>
                <a:spcPts val="8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it-IT"/>
              <a:pPr/>
              <a:t>05/08/2014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33866341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"/>
          <p:cNvSpPr/>
          <p:nvPr/>
        </p:nvSpPr>
        <p:spPr>
          <a:xfrm>
            <a:off x="1217610" y="1019175"/>
            <a:ext cx="6126480" cy="4572000"/>
          </a:xfrm>
          <a:prstGeom prst="rect">
            <a:avLst/>
          </a:prstGeom>
          <a:noFill/>
          <a:ln w="101600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3214" y="1371600"/>
            <a:ext cx="3124200" cy="2057400"/>
          </a:xfrm>
        </p:spPr>
        <p:txBody>
          <a:bodyPr anchor="b">
            <a:normAutofit/>
          </a:bodyPr>
          <a:lstStyle>
            <a:lvl1pPr algn="l">
              <a:defRPr sz="3200" b="0"/>
            </a:lvl1pPr>
          </a:lstStyle>
          <a:p>
            <a:r>
              <a:rPr lang="it-IT" smtClean="0"/>
              <a:t>Fare clic per modificare lo stile del titolo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400490" y="1202055"/>
            <a:ext cx="5760720" cy="4206240"/>
          </a:xfrm>
          <a:solidFill>
            <a:schemeClr val="bg1">
              <a:lumMod val="95000"/>
            </a:schemeClr>
          </a:solidFill>
        </p:spPr>
        <p:txBody>
          <a:bodyPr tIns="914400">
            <a:normAutofit/>
          </a:bodyPr>
          <a:lstStyle>
            <a:lvl1pPr marL="0" indent="0" algn="ctr">
              <a:spcBef>
                <a:spcPts val="0"/>
              </a:spcBef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23214" y="3536829"/>
            <a:ext cx="3124200" cy="1797171"/>
          </a:xfrm>
        </p:spPr>
        <p:txBody>
          <a:bodyPr>
            <a:normAutofit/>
          </a:bodyPr>
          <a:lstStyle>
            <a:lvl1pPr marL="0" indent="0">
              <a:spcBef>
                <a:spcPts val="8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it-IT"/>
              <a:pPr/>
              <a:t>05/08/2014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96842221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it-IT"/>
              <a:pPr/>
              <a:t>05/08/2014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77828584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94507" y="609600"/>
            <a:ext cx="1143001" cy="5410200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2413" y="609600"/>
            <a:ext cx="7696198" cy="5410200"/>
          </a:xfrm>
        </p:spPr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it-IT"/>
              <a:pPr/>
              <a:t>05/08/2014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40326482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bottom graphic"/>
          <p:cNvGrpSpPr/>
          <p:nvPr/>
        </p:nvGrpSpPr>
        <p:grpSpPr>
          <a:xfrm>
            <a:off x="0" y="6309360"/>
            <a:ext cx="12190231" cy="548640"/>
            <a:chOff x="0" y="6309360"/>
            <a:chExt cx="12190231" cy="548640"/>
          </a:xfrm>
        </p:grpSpPr>
        <p:sp>
          <p:nvSpPr>
            <p:cNvPr id="7" name="Rectangle 6"/>
            <p:cNvSpPr/>
            <p:nvPr/>
          </p:nvSpPr>
          <p:spPr>
            <a:xfrm>
              <a:off x="0" y="6400800"/>
              <a:ext cx="12188825" cy="4572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003">
              <a:schemeClr val="dk2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8" name="Rectangle 7"/>
            <p:cNvSpPr/>
            <p:nvPr/>
          </p:nvSpPr>
          <p:spPr>
            <a:xfrm>
              <a:off x="1279" y="6309360"/>
              <a:ext cx="12188952" cy="97215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9" name="Rectangle 8"/>
            <p:cNvSpPr/>
            <p:nvPr/>
          </p:nvSpPr>
          <p:spPr>
            <a:xfrm>
              <a:off x="1279" y="6379143"/>
              <a:ext cx="12188952" cy="274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10" name="top graphic"/>
          <p:cNvGrpSpPr/>
          <p:nvPr/>
        </p:nvGrpSpPr>
        <p:grpSpPr>
          <a:xfrm>
            <a:off x="1279" y="0"/>
            <a:ext cx="12188952" cy="320040"/>
            <a:chOff x="1279" y="0"/>
            <a:chExt cx="12188952" cy="320040"/>
          </a:xfrm>
        </p:grpSpPr>
        <p:sp>
          <p:nvSpPr>
            <p:cNvPr id="11" name="Rectangle 10"/>
            <p:cNvSpPr/>
            <p:nvPr/>
          </p:nvSpPr>
          <p:spPr>
            <a:xfrm>
              <a:off x="1279" y="0"/>
              <a:ext cx="12188952" cy="17023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1279" y="170234"/>
              <a:ext cx="12188952" cy="149806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279" y="231421"/>
              <a:ext cx="12188952" cy="274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2876" y="609600"/>
            <a:ext cx="9143538" cy="10668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it-IT" smtClean="0"/>
              <a:t>Fare clic per modificare lo stile del titolo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876" y="1905000"/>
            <a:ext cx="9143538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94363" y="6516865"/>
            <a:ext cx="1327622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fld id="{8E36636D-D922-432D-A958-524484B5923D}" type="datetimeFigureOut">
              <a:rPr lang="it-IT"/>
              <a:pPr/>
              <a:t>05/08/2014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07498" y="6516865"/>
            <a:ext cx="6062145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bg1"/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730094" y="6516865"/>
            <a:ext cx="93631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fld id="{DF28FB93-0A08-4E7D-8E63-9EFA29F1E093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08845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ransition spd="med">
    <p:fade thruBlk="1"/>
  </p:transition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lnSpc>
          <a:spcPct val="90000"/>
        </a:lnSpc>
        <a:spcBef>
          <a:spcPts val="1800"/>
        </a:spcBef>
        <a:buClr>
          <a:schemeClr val="tx1"/>
        </a:buClr>
        <a:buSzPct val="80000"/>
        <a:buFont typeface="Wingdings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1"/>
        </a:buClr>
        <a:buSzPct val="100000"/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80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100000"/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80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5544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100000"/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7830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80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100000"/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402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80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png"/><Relationship Id="rId9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egnaposto contenuto 5" descr="Provincia_di_Barletta-Andria-Trani-Stemma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83468" y="406177"/>
            <a:ext cx="3995324" cy="5399087"/>
          </a:xfrm>
        </p:spPr>
      </p:pic>
      <p:sp>
        <p:nvSpPr>
          <p:cNvPr id="7" name="Subtitle 2"/>
          <p:cNvSpPr txBox="1">
            <a:spLocks/>
          </p:cNvSpPr>
          <p:nvPr/>
        </p:nvSpPr>
        <p:spPr>
          <a:xfrm>
            <a:off x="3430116" y="476672"/>
            <a:ext cx="8614693" cy="54726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274320" lvl="0" indent="-274320">
              <a:spcBef>
                <a:spcPts val="1800"/>
              </a:spcBef>
              <a:buClr>
                <a:schemeClr val="tx1"/>
              </a:buClr>
              <a:buSzPct val="80000"/>
              <a:defRPr/>
            </a:pPr>
            <a:r>
              <a:rPr lang="it-IT" sz="2400" dirty="0" smtClean="0">
                <a:solidFill>
                  <a:srgbClr val="00B050"/>
                </a:solidFill>
                <a:latin typeface="Garamond" pitchFamily="18" charset="0"/>
              </a:rPr>
              <a:t>     </a:t>
            </a:r>
            <a:endParaRPr lang="it-IT" sz="3200" dirty="0" smtClean="0">
              <a:solidFill>
                <a:srgbClr val="00B050"/>
              </a:solidFill>
              <a:latin typeface="Garamond" pitchFamily="18" charset="0"/>
            </a:endParaRPr>
          </a:p>
          <a:p>
            <a:pPr marL="274320" lvl="0" indent="-274320" algn="ctr">
              <a:lnSpc>
                <a:spcPct val="200000"/>
              </a:lnSpc>
              <a:spcBef>
                <a:spcPts val="1800"/>
              </a:spcBef>
              <a:buClr>
                <a:schemeClr val="tx1"/>
              </a:buClr>
              <a:buSzPct val="80000"/>
              <a:defRPr/>
            </a:pPr>
            <a:r>
              <a:rPr lang="it-IT" sz="4400" b="1" spc="3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La </a:t>
            </a:r>
            <a:r>
              <a:rPr lang="it-IT" sz="4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Provincia Barletta Andria Trani</a:t>
            </a:r>
          </a:p>
          <a:p>
            <a:pPr marL="274320" lvl="0" indent="-274320" algn="ctr">
              <a:lnSpc>
                <a:spcPct val="200000"/>
              </a:lnSpc>
              <a:spcBef>
                <a:spcPts val="1800"/>
              </a:spcBef>
              <a:buClr>
                <a:schemeClr val="tx1"/>
              </a:buClr>
              <a:buSzPct val="80000"/>
              <a:defRPr/>
            </a:pPr>
            <a:r>
              <a:rPr lang="it-IT" sz="4400" b="1" spc="3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 per MINERVINO MURGE</a:t>
            </a: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557908" y="260648"/>
            <a:ext cx="9143538" cy="850776"/>
          </a:xfrm>
        </p:spPr>
        <p:txBody>
          <a:bodyPr anchor="ctr">
            <a:normAutofit/>
          </a:bodyPr>
          <a:lstStyle/>
          <a:p>
            <a:pPr algn="ctr"/>
            <a:r>
              <a:rPr lang="it-IT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MINERVINO IN PROVINCIA</a:t>
            </a:r>
            <a:endParaRPr lang="it-IT" b="1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214092" y="1700808"/>
            <a:ext cx="6984776" cy="1235968"/>
          </a:xfrm>
        </p:spPr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it-IT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ROCCOTELLI LUIGI</a:t>
            </a:r>
          </a:p>
          <a:p>
            <a:pPr algn="ctr">
              <a:buNone/>
            </a:pPr>
            <a:r>
              <a:rPr lang="it-IT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Assessore </a:t>
            </a:r>
            <a:r>
              <a:rPr lang="it-IT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(Politiche </a:t>
            </a:r>
            <a:r>
              <a:rPr lang="it-IT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agricole e forestali, </a:t>
            </a:r>
            <a:r>
              <a:rPr lang="it-IT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Polizia provinciale)  </a:t>
            </a:r>
          </a:p>
          <a:p>
            <a:pPr algn="ctr">
              <a:buNone/>
            </a:pPr>
            <a:r>
              <a:rPr lang="it-IT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Consigliere provinciale</a:t>
            </a:r>
            <a:r>
              <a:rPr lang="it-IT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 </a:t>
            </a:r>
            <a:r>
              <a:rPr lang="it-IT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dal 2009 al 2013</a:t>
            </a:r>
          </a:p>
        </p:txBody>
      </p:sp>
      <p:sp>
        <p:nvSpPr>
          <p:cNvPr id="5" name="Rettangolo 4"/>
          <p:cNvSpPr/>
          <p:nvPr/>
        </p:nvSpPr>
        <p:spPr>
          <a:xfrm>
            <a:off x="3862165" y="5445224"/>
            <a:ext cx="482453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t-IT" sz="2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SUPERBO MICHELANGELO</a:t>
            </a:r>
            <a:endParaRPr lang="it-IT" sz="24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  <a:p>
            <a:pPr algn="ctr">
              <a:buNone/>
            </a:pPr>
            <a:r>
              <a:rPr lang="it-IT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(Consigliere provinciale) </a:t>
            </a:r>
          </a:p>
        </p:txBody>
      </p:sp>
      <p:pic>
        <p:nvPicPr>
          <p:cNvPr id="6" name="Immagine 5" descr="Michelangelo Superbo.JPG"/>
          <p:cNvPicPr>
            <a:picLocks noChangeAspect="1"/>
          </p:cNvPicPr>
          <p:nvPr/>
        </p:nvPicPr>
        <p:blipFill>
          <a:blip r:embed="rId2" cstate="print">
            <a:lum bright="10000" contrast="10000"/>
          </a:blip>
          <a:stretch>
            <a:fillRect/>
          </a:stretch>
        </p:blipFill>
        <p:spPr>
          <a:xfrm>
            <a:off x="46140" y="3140968"/>
            <a:ext cx="4069952" cy="306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Immagine 6" descr="Luigi Roccotelli.JPG"/>
          <p:cNvPicPr>
            <a:picLocks noChangeAspect="1"/>
          </p:cNvPicPr>
          <p:nvPr/>
        </p:nvPicPr>
        <p:blipFill>
          <a:blip r:embed="rId3" cstate="print">
            <a:lum bright="10000" contrast="20000"/>
          </a:blip>
          <a:srcRect/>
          <a:stretch>
            <a:fillRect/>
          </a:stretch>
        </p:blipFill>
        <p:spPr>
          <a:xfrm>
            <a:off x="9964840" y="620688"/>
            <a:ext cx="2106236" cy="468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90507601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522643" y="332656"/>
            <a:ext cx="9143538" cy="839688"/>
          </a:xfrm>
        </p:spPr>
        <p:txBody>
          <a:bodyPr/>
          <a:lstStyle/>
          <a:p>
            <a:pPr algn="ctr"/>
            <a:r>
              <a:rPr lang="it-IT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LE SEDI</a:t>
            </a:r>
            <a:endParaRPr lang="it-IT" dirty="0"/>
          </a:p>
        </p:txBody>
      </p:sp>
      <p:sp>
        <p:nvSpPr>
          <p:cNvPr id="4" name="Segnaposto contenuto 2"/>
          <p:cNvSpPr>
            <a:spLocks noGrp="1"/>
          </p:cNvSpPr>
          <p:nvPr>
            <p:ph idx="1"/>
          </p:nvPr>
        </p:nvSpPr>
        <p:spPr>
          <a:xfrm>
            <a:off x="-1" y="4869160"/>
            <a:ext cx="12188825" cy="1379984"/>
          </a:xfrm>
        </p:spPr>
        <p:txBody>
          <a:bodyPr>
            <a:normAutofit lnSpcReduction="10000"/>
          </a:bodyPr>
          <a:lstStyle/>
          <a:p>
            <a:r>
              <a:rPr lang="it-IT" dirty="0">
                <a:solidFill>
                  <a:schemeClr val="tx1">
                    <a:lumMod val="50000"/>
                  </a:schemeClr>
                </a:solidFill>
              </a:rPr>
              <a:t>A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Minervino Murge la </a:t>
            </a:r>
            <a:r>
              <a:rPr lang="it-IT" dirty="0">
                <a:solidFill>
                  <a:schemeClr val="tx1">
                    <a:lumMod val="50000"/>
                  </a:schemeClr>
                </a:solidFill>
              </a:rPr>
              <a:t>Provincia ha il suo Ufficio per le Relazioni con il Pubblico, ubicato all’interno di Palazzo di Città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in Piazza Aldo Moro, </a:t>
            </a:r>
            <a:r>
              <a:rPr lang="it-IT" dirty="0">
                <a:solidFill>
                  <a:schemeClr val="tx1">
                    <a:lumMod val="50000"/>
                  </a:schemeClr>
                </a:solidFill>
              </a:rPr>
              <a:t>inaugurato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nel dicembre </a:t>
            </a:r>
            <a:r>
              <a:rPr lang="it-IT" dirty="0">
                <a:solidFill>
                  <a:schemeClr val="tx1">
                    <a:lumMod val="50000"/>
                  </a:schemeClr>
                </a:solidFill>
              </a:rPr>
              <a:t>del 2011 e dotato di internet point e servizi di protocollazione, che consentono agli utenti di interagire con l’ente in tempo reale. </a:t>
            </a:r>
          </a:p>
          <a:p>
            <a:endParaRPr lang="it-IT" dirty="0" smtClean="0">
              <a:solidFill>
                <a:schemeClr val="tx1">
                  <a:lumMod val="50000"/>
                </a:schemeClr>
              </a:solidFill>
            </a:endParaRPr>
          </a:p>
          <a:p>
            <a:endParaRPr lang="it-IT" dirty="0"/>
          </a:p>
          <a:p>
            <a:pPr>
              <a:buNone/>
            </a:pPr>
            <a:endParaRPr lang="it-IT" dirty="0"/>
          </a:p>
        </p:txBody>
      </p:sp>
      <p:pic>
        <p:nvPicPr>
          <p:cNvPr id="5" name="Immagine 4" descr="Foto Inaugurazione Urp Minervino Murge del 29Dicembre 2011.jpg"/>
          <p:cNvPicPr>
            <a:picLocks noChangeAspect="1"/>
          </p:cNvPicPr>
          <p:nvPr/>
        </p:nvPicPr>
        <p:blipFill>
          <a:blip r:embed="rId2" cstate="print">
            <a:lum bright="10000" contrast="10000"/>
          </a:blip>
          <a:stretch>
            <a:fillRect/>
          </a:stretch>
        </p:blipFill>
        <p:spPr>
          <a:xfrm>
            <a:off x="3694412" y="1196752"/>
            <a:ext cx="4800000" cy="3600000"/>
          </a:xfrm>
          <a:prstGeom prst="rect">
            <a:avLst/>
          </a:prstGeom>
          <a:ln>
            <a:solidFill>
              <a:srgbClr val="FFFF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24860868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-1" y="332656"/>
            <a:ext cx="12188825" cy="576064"/>
          </a:xfrm>
        </p:spPr>
        <p:txBody>
          <a:bodyPr anchor="ctr"/>
          <a:lstStyle/>
          <a:p>
            <a:pPr algn="ctr"/>
            <a:r>
              <a:rPr lang="it-IT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SP. 3 (EX R6) “</a:t>
            </a:r>
            <a:r>
              <a:rPr lang="it-IT" b="1" i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DELLA MURGIA CENTRALE</a:t>
            </a:r>
            <a:r>
              <a:rPr lang="it-IT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”</a:t>
            </a:r>
            <a:endParaRPr lang="it-IT" b="1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-1" y="3705200"/>
            <a:ext cx="12188825" cy="2604120"/>
          </a:xfrm>
        </p:spPr>
        <p:txBody>
          <a:bodyPr/>
          <a:lstStyle/>
          <a:p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Finanziamento da parte della Regione dei lavori di completamento, per un importo di 17 milioni di euro. </a:t>
            </a:r>
          </a:p>
          <a:p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Senza la Provincia, quest’opera sarebbe rimasta un’eterna incompiuta. </a:t>
            </a:r>
            <a:endParaRPr lang="it-IT" dirty="0">
              <a:solidFill>
                <a:schemeClr val="tx1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it-IT" dirty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Impegno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per la redazione </a:t>
            </a:r>
            <a:r>
              <a:rPr lang="it-IT" dirty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di uno studio di fattibilità o progetto preliminare per la realizzazione di una bretella che colleghi il comune di Spinazzola con la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Strada</a:t>
            </a:r>
            <a:endParaRPr lang="it-IT" dirty="0">
              <a:solidFill>
                <a:schemeClr val="tx1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4" name="Immagine 3" descr="Strada_Regionale_6_della_Murgia_Central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006180" y="836712"/>
            <a:ext cx="3840000" cy="288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38100"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810362140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" y="332656"/>
            <a:ext cx="12188824" cy="1066800"/>
          </a:xfrm>
        </p:spPr>
        <p:txBody>
          <a:bodyPr>
            <a:normAutofit fontScale="90000"/>
          </a:bodyPr>
          <a:lstStyle/>
          <a:p>
            <a:r>
              <a:rPr lang="it-IT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SP</a:t>
            </a:r>
            <a:r>
              <a:rPr lang="it-IT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.4</a:t>
            </a:r>
            <a:r>
              <a:rPr lang="it-IT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5 :</a:t>
            </a:r>
            <a:br>
              <a:rPr lang="it-IT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it-IT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“</a:t>
            </a:r>
            <a:r>
              <a:rPr lang="it-IT" b="1" i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MINERVINO MURGE AL RACCORDO VERSO LAVELLO</a:t>
            </a:r>
            <a:r>
              <a:rPr lang="it-IT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”</a:t>
            </a:r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-1" y="5577408"/>
            <a:ext cx="12188825" cy="1235968"/>
          </a:xfrm>
        </p:spPr>
        <p:txBody>
          <a:bodyPr/>
          <a:lstStyle/>
          <a:p>
            <a:r>
              <a:rPr lang="it-IT" dirty="0">
                <a:solidFill>
                  <a:schemeClr val="tx1">
                    <a:lumMod val="50000"/>
                  </a:schemeClr>
                </a:solidFill>
              </a:rPr>
              <a:t>Lavori di recupero e messa in sicurezza del tratto tra il km 1+600 e km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1+800 (</a:t>
            </a:r>
            <a:r>
              <a:rPr lang="it-IT" dirty="0">
                <a:solidFill>
                  <a:schemeClr val="tx1">
                    <a:lumMod val="50000"/>
                  </a:schemeClr>
                </a:solidFill>
              </a:rPr>
              <a:t>€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200.000,00). Approvato il Progetto definitivo. </a:t>
            </a:r>
            <a:endParaRPr lang="it-IT" dirty="0">
              <a:solidFill>
                <a:schemeClr val="tx1">
                  <a:lumMod val="50000"/>
                </a:schemeClr>
              </a:solidFill>
            </a:endParaRPr>
          </a:p>
        </p:txBody>
      </p:sp>
      <p:pic>
        <p:nvPicPr>
          <p:cNvPr id="4" name="Immagine 3" descr="IMG00743-20131009-104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42084" y="1628800"/>
            <a:ext cx="5280000" cy="3960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obliqueTopLeft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178923044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-1" y="332656"/>
            <a:ext cx="12188825" cy="1343744"/>
          </a:xfrm>
        </p:spPr>
        <p:txBody>
          <a:bodyPr anchor="ctr"/>
          <a:lstStyle/>
          <a:p>
            <a:pPr algn="ctr"/>
            <a:r>
              <a:rPr lang="it-IT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LICEO SCIENTIFICO: “</a:t>
            </a:r>
            <a:r>
              <a:rPr lang="it-IT" b="1" i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FERMI</a:t>
            </a:r>
            <a:r>
              <a:rPr lang="it-IT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”</a:t>
            </a:r>
            <a:endParaRPr lang="it-IT" b="1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" y="5505400"/>
            <a:ext cx="12188824" cy="947936"/>
          </a:xfrm>
        </p:spPr>
        <p:txBody>
          <a:bodyPr/>
          <a:lstStyle/>
          <a:p>
            <a:r>
              <a:rPr lang="it-IT" dirty="0">
                <a:solidFill>
                  <a:schemeClr val="tx1">
                    <a:lumMod val="50000"/>
                  </a:schemeClr>
                </a:solidFill>
              </a:rPr>
              <a:t>Lavori di allestimento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auditorium (</a:t>
            </a:r>
            <a:r>
              <a:rPr lang="it-IT" dirty="0">
                <a:solidFill>
                  <a:schemeClr val="tx1">
                    <a:lumMod val="50000"/>
                  </a:schemeClr>
                </a:solidFill>
              </a:rPr>
              <a:t>€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250.000,00) – In procinto di bandire la gara per l’affidamento dei lavori </a:t>
            </a:r>
            <a:endParaRPr lang="it-IT" dirty="0">
              <a:solidFill>
                <a:schemeClr val="tx1">
                  <a:lumMod val="50000"/>
                </a:schemeClr>
              </a:solidFill>
            </a:endParaRPr>
          </a:p>
        </p:txBody>
      </p:sp>
      <p:pic>
        <p:nvPicPr>
          <p:cNvPr id="4" name="Immagine 3" descr="Ingresso principale Liceo Fermi Minervino Murg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05778" y="1629000"/>
            <a:ext cx="5595540" cy="3744000"/>
          </a:xfrm>
          <a:prstGeom prst="flowChartPunchedCard">
            <a:avLst/>
          </a:prstGeom>
          <a:ln w="57150">
            <a:solidFill>
              <a:srgbClr val="FFFF00"/>
            </a:solidFill>
          </a:ln>
        </p:spPr>
      </p:pic>
      <p:pic>
        <p:nvPicPr>
          <p:cNvPr id="5" name="Immagine 4" descr="Spazi Sport Liceo Fermi Minervino Murg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10434" y="1629000"/>
            <a:ext cx="5595540" cy="3744000"/>
          </a:xfrm>
          <a:prstGeom prst="foldedCorner">
            <a:avLst/>
          </a:prstGeom>
          <a:ln w="57150">
            <a:solidFill>
              <a:srgbClr val="FFFF00"/>
            </a:solidFill>
          </a:ln>
        </p:spPr>
      </p:pic>
    </p:spTree>
    <p:extLst>
      <p:ext uri="{BB962C8B-B14F-4D97-AF65-F5344CB8AC3E}">
        <p14:creationId xmlns:p14="http://schemas.microsoft.com/office/powerpoint/2010/main" val="212355681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349996" y="620688"/>
            <a:ext cx="9982845" cy="1066800"/>
          </a:xfrm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it-IT" b="1" spc="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FORMAZIONE PROFESSIONALE</a:t>
            </a:r>
            <a:endParaRPr lang="it-IT" b="1" spc="6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5" name="Segnaposto contenuto 4"/>
          <p:cNvSpPr>
            <a:spLocks noGrp="1"/>
          </p:cNvSpPr>
          <p:nvPr>
            <p:ph idx="1"/>
          </p:nvPr>
        </p:nvSpPr>
        <p:spPr>
          <a:xfrm>
            <a:off x="2349996" y="1484784"/>
            <a:ext cx="9838829" cy="4680520"/>
          </a:xfrm>
        </p:spPr>
        <p:txBody>
          <a:bodyPr/>
          <a:lstStyle/>
          <a:p>
            <a:pPr marL="0" indent="0">
              <a:buNone/>
            </a:pPr>
            <a:r>
              <a:rPr lang="it-IT" b="1" dirty="0" smtClean="0">
                <a:solidFill>
                  <a:schemeClr val="tx1">
                    <a:lumMod val="75000"/>
                  </a:schemeClr>
                </a:solidFill>
              </a:rPr>
              <a:t>Destinatari sono: giovani tra 15 e 18 anni, adulti disoccupati, apprendisti e lavoratori occupati (formazione in azienda o individuale)</a:t>
            </a:r>
          </a:p>
          <a:p>
            <a:pPr marL="0" indent="0">
              <a:buNone/>
            </a:pPr>
            <a:r>
              <a:rPr lang="it-IT" b="1" dirty="0" smtClean="0">
                <a:solidFill>
                  <a:schemeClr val="tx1">
                    <a:lumMod val="75000"/>
                  </a:schemeClr>
                </a:solidFill>
              </a:rPr>
              <a:t>Grazie alle risorse europee, per le annualità 2010/2013, oltre 19 milioni sono le somme trasferiate dalla Regione che la Provincia è riuscita ad acquisire dai </a:t>
            </a:r>
            <a:r>
              <a:rPr lang="it-IT" b="1" smtClean="0">
                <a:solidFill>
                  <a:schemeClr val="tx1">
                    <a:lumMod val="75000"/>
                  </a:schemeClr>
                </a:solidFill>
              </a:rPr>
              <a:t>fondi FSE</a:t>
            </a:r>
            <a:endParaRPr lang="it-IT" b="1" dirty="0" smtClean="0">
              <a:solidFill>
                <a:schemeClr val="tx1">
                  <a:lumMod val="75000"/>
                </a:schemeClr>
              </a:solidFill>
            </a:endParaRPr>
          </a:p>
        </p:txBody>
      </p:sp>
      <p:pic>
        <p:nvPicPr>
          <p:cNvPr id="6" name="Segnaposto contenuto 3" descr="BAT FORMIN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43" y="1340768"/>
            <a:ext cx="2133972" cy="4176464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557908" y="332656"/>
            <a:ext cx="9143538" cy="504056"/>
          </a:xfrm>
        </p:spPr>
        <p:txBody>
          <a:bodyPr anchor="ctr">
            <a:normAutofit fontScale="90000"/>
          </a:bodyPr>
          <a:lstStyle/>
          <a:p>
            <a:pPr algn="ctr"/>
            <a:r>
              <a:rPr lang="it-IT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LA PROVINCIA PER MINERVINO</a:t>
            </a:r>
            <a:r>
              <a:rPr lang="it-IT" dirty="0" smtClean="0">
                <a:solidFill>
                  <a:srgbClr val="FF0000"/>
                </a:solidFill>
              </a:rPr>
              <a:t>	</a:t>
            </a:r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-1" y="4581128"/>
            <a:ext cx="12188825" cy="1728192"/>
          </a:xfrm>
        </p:spPr>
        <p:txBody>
          <a:bodyPr>
            <a:normAutofit fontScale="92500" lnSpcReduction="10000"/>
          </a:bodyPr>
          <a:lstStyle/>
          <a:p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Grazie al suo impegno in seno alla STP, la Provincia garantisce il servizio di Traporto Pubblico Locale, con tanto di corse aggiuntive (andata e ritorno) MINERVINO-BARI. </a:t>
            </a:r>
          </a:p>
          <a:p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La </a:t>
            </a:r>
            <a:r>
              <a:rPr lang="it-IT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comunità minervinese è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così meno isolata e si consente a tanti pendolari di raggiungere più facilmente il capoluogo pugliese. </a:t>
            </a:r>
            <a:endParaRPr lang="it-IT" dirty="0">
              <a:solidFill>
                <a:schemeClr val="tx1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4" name="Immagine 3" descr="a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14092" y="980728"/>
            <a:ext cx="5551807" cy="36000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610268465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91887" y="404664"/>
            <a:ext cx="7442685" cy="2376264"/>
          </a:xfrm>
        </p:spPr>
        <p:txBody>
          <a:bodyPr anchor="ctr">
            <a:normAutofit/>
          </a:bodyPr>
          <a:lstStyle/>
          <a:p>
            <a:pPr algn="ctr">
              <a:spcBef>
                <a:spcPts val="0"/>
              </a:spcBef>
            </a:pPr>
            <a:r>
              <a:rPr lang="it-IT" sz="3400" b="1" dirty="0" smtClean="0">
                <a:solidFill>
                  <a:srgbClr val="00B050"/>
                </a:solidFill>
                <a:latin typeface="Garamond" pitchFamily="18" charset="0"/>
              </a:rPr>
              <a:t>Tutela ambientale - Discariche -Rifiuti</a:t>
            </a:r>
            <a:br>
              <a:rPr lang="it-IT" sz="3400" b="1" dirty="0" smtClean="0">
                <a:solidFill>
                  <a:srgbClr val="00B050"/>
                </a:solidFill>
                <a:latin typeface="Garamond" pitchFamily="18" charset="0"/>
              </a:rPr>
            </a:br>
            <a:endParaRPr lang="it-IT" sz="3400" b="1" i="0" dirty="0">
              <a:solidFill>
                <a:srgbClr val="00B050"/>
              </a:solidFill>
              <a:latin typeface="Garamond" pitchFamily="18" charset="0"/>
            </a:endParaRPr>
          </a:p>
        </p:txBody>
      </p:sp>
      <p:pic>
        <p:nvPicPr>
          <p:cNvPr id="2052" name="Picture 4" descr="http://www.videoandria.com/wordpress/wp-content/uploads/2014/06/Grottellin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6579" y="3419845"/>
            <a:ext cx="4406125" cy="2820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1.bp.blogspot.com/_aVUzqyLn8zw/S8jdp4hfwkI/AAAAAAAAAGI/XAa96NHprWc/s1600/Grottelline+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6580" y="404664"/>
            <a:ext cx="4406125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http://www.globonews.it/wp-content/uploads/2013/01/discarica-Trani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7908" y="2780928"/>
            <a:ext cx="3718148" cy="3137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5253639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 descr="Ambient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302590">
            <a:off x="-1075401" y="297328"/>
            <a:ext cx="3914800" cy="2088232"/>
          </a:xfrm>
          <a:prstGeom prst="rect">
            <a:avLst/>
          </a:prstGeom>
        </p:spPr>
      </p:pic>
      <p:sp>
        <p:nvSpPr>
          <p:cNvPr id="7" name="Segnaposto contenuto 6"/>
          <p:cNvSpPr>
            <a:spLocks noGrp="1"/>
          </p:cNvSpPr>
          <p:nvPr>
            <p:ph idx="1"/>
          </p:nvPr>
        </p:nvSpPr>
        <p:spPr>
          <a:xfrm>
            <a:off x="3987034" y="2780928"/>
            <a:ext cx="4228960" cy="3456384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it-IT" sz="4000" b="1" u="sng" cap="small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PROGETTO</a:t>
            </a:r>
            <a:r>
              <a:rPr lang="it-IT" sz="4000" b="1" cap="small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 «Ambientiamoci»</a:t>
            </a:r>
          </a:p>
          <a:p>
            <a:r>
              <a:rPr lang="it-IT" sz="3900" b="1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promozione di buone prassi</a:t>
            </a:r>
          </a:p>
          <a:p>
            <a:r>
              <a:rPr lang="it-IT" sz="3900" b="1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pulizia strade e spiagge</a:t>
            </a:r>
            <a:endParaRPr lang="it-IT" sz="3900" b="1" dirty="0"/>
          </a:p>
        </p:txBody>
      </p:sp>
      <p:pic>
        <p:nvPicPr>
          <p:cNvPr id="4104" name="Picture 8" descr="http://www.provincia.bt.it/portals/0/contactcenter/Green%20Bat/Logo%20Green%20Villag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1414" y="372971"/>
            <a:ext cx="3410245" cy="1903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 descr="http://www.provincia.bt.it/portals/0/contactcenter/Green%20Bat/email-up%20copia%5B5%5D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1659" y="372971"/>
            <a:ext cx="4607496" cy="1903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0" name="Picture 14" descr="http://www.videoandria.com/wordpress/wp-content/uploads/2013/08/ambientiamoci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7213" y="2246718"/>
            <a:ext cx="3829050" cy="4065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2" name="Picture 16" descr="http://www.provincia.barletta-andria-trani.it/Portals/0/Images/Eventi%20e%20Notizie/Foto/Pulizia%20Strade%20Barletta%20Ambientiamoci/tn_IMG_3188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91676">
            <a:off x="0" y="2969753"/>
            <a:ext cx="3914800" cy="1848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magine 8" descr="Oli esausti2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19727044">
            <a:off x="542776" y="1221143"/>
            <a:ext cx="3215066" cy="1983429"/>
          </a:xfrm>
          <a:prstGeom prst="rect">
            <a:avLst/>
          </a:prstGeom>
        </p:spPr>
      </p:pic>
      <p:pic>
        <p:nvPicPr>
          <p:cNvPr id="4098" name="Picture 2" descr="http://www.traninews.it/img-news/ambientiamoci2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46459">
            <a:off x="-131455" y="4665326"/>
            <a:ext cx="3914800" cy="2018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306093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05780" y="404664"/>
            <a:ext cx="11449272" cy="5688632"/>
          </a:xfrm>
        </p:spPr>
        <p:txBody>
          <a:bodyPr anchor="t" anchorCtr="0">
            <a:normAutofit fontScale="90000"/>
          </a:bodyPr>
          <a:lstStyle/>
          <a:p>
            <a:r>
              <a:rPr lang="it-IT" sz="2700" dirty="0" smtClean="0">
                <a:solidFill>
                  <a:schemeClr val="tx1"/>
                </a:solidFill>
              </a:rPr>
              <a:t>- </a:t>
            </a:r>
            <a:r>
              <a:rPr lang="it-IT" sz="2700" dirty="0" smtClean="0">
                <a:solidFill>
                  <a:schemeClr val="tx2">
                    <a:lumMod val="50000"/>
                  </a:schemeClr>
                </a:solidFill>
              </a:rPr>
              <a:t>Protocollo d’intesa «Raccolta degli oli vegetali e animali esausti di provenienza domestica» e distribuzione gratuita tanichette;</a:t>
            </a:r>
            <a:br>
              <a:rPr lang="it-IT" sz="2700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it-IT" sz="2700" dirty="0" smtClean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it-IT" sz="2700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it-IT" sz="2700" dirty="0" smtClean="0">
                <a:solidFill>
                  <a:schemeClr val="tx2">
                    <a:lumMod val="50000"/>
                  </a:schemeClr>
                </a:solidFill>
              </a:rPr>
              <a:t>- Protocollo d’intesa per la «Sensibilizzazione ambientale e per la protezione e cura del territorio durante il periodo estivo»</a:t>
            </a:r>
            <a:br>
              <a:rPr lang="it-IT" sz="2700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it-IT" sz="2700" dirty="0" smtClean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it-IT" sz="2700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it-IT" sz="2700" dirty="0" smtClean="0">
                <a:solidFill>
                  <a:schemeClr val="tx2">
                    <a:lumMod val="50000"/>
                  </a:schemeClr>
                </a:solidFill>
              </a:rPr>
              <a:t>- Star Up Strade Pulite: Amianto Zero</a:t>
            </a:r>
            <a:br>
              <a:rPr lang="it-IT" sz="2700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it-IT" sz="2700" dirty="0" smtClean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it-IT" sz="2700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it-IT" sz="2700" dirty="0" smtClean="0">
                <a:solidFill>
                  <a:schemeClr val="tx2">
                    <a:lumMod val="50000"/>
                  </a:schemeClr>
                </a:solidFill>
              </a:rPr>
              <a:t>- Protocollo d’intesa con Regione Puglia per la bonifica di siti potenzialmente contaminati (Programma Operativo FESR 2007/2013)</a:t>
            </a:r>
            <a:br>
              <a:rPr lang="it-IT" sz="2700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it-IT" sz="2700" dirty="0" smtClean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it-IT" sz="2700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it-IT" sz="2700" dirty="0" smtClean="0">
                <a:solidFill>
                  <a:schemeClr val="tx2">
                    <a:lumMod val="50000"/>
                  </a:schemeClr>
                </a:solidFill>
              </a:rPr>
              <a:t>- Progetto «GREEN BAT» (Forum Ambientale e Pulizia Spiagge)</a:t>
            </a:r>
            <a:br>
              <a:rPr lang="it-IT" sz="2700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it-IT" sz="2700" dirty="0" smtClean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it-IT" sz="2700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it-IT" sz="2700" dirty="0" smtClean="0">
                <a:solidFill>
                  <a:schemeClr val="tx2">
                    <a:lumMod val="50000"/>
                  </a:schemeClr>
                </a:solidFill>
              </a:rPr>
              <a:t>- Progetto Mare Sicuro 2013</a:t>
            </a:r>
            <a:br>
              <a:rPr lang="it-IT" sz="2700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it-IT" sz="2700" dirty="0" smtClean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it-IT" sz="2700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it-IT" sz="2700" dirty="0" smtClean="0">
                <a:solidFill>
                  <a:schemeClr val="tx2">
                    <a:lumMod val="50000"/>
                  </a:schemeClr>
                </a:solidFill>
              </a:rPr>
              <a:t>- Protocollo d’intesa con ARPA e Corpo Forestale dello Stato per la salvaguardia ambientale e la protezione dall’inquinamento</a:t>
            </a:r>
            <a:r>
              <a:rPr lang="it-IT" sz="2700" dirty="0" smtClean="0">
                <a:solidFill>
                  <a:schemeClr val="tx1"/>
                </a:solidFill>
              </a:rPr>
              <a:t/>
            </a:r>
            <a:br>
              <a:rPr lang="it-IT" sz="2700" dirty="0" smtClean="0">
                <a:solidFill>
                  <a:schemeClr val="tx1"/>
                </a:solidFill>
              </a:rPr>
            </a:br>
            <a:r>
              <a:rPr lang="it-IT" dirty="0" smtClean="0">
                <a:solidFill>
                  <a:srgbClr val="00B050"/>
                </a:solidFill>
              </a:rPr>
              <a:t/>
            </a:r>
            <a:br>
              <a:rPr lang="it-IT" dirty="0" smtClean="0">
                <a:solidFill>
                  <a:srgbClr val="00B050"/>
                </a:solidFill>
              </a:rPr>
            </a:br>
            <a:endParaRPr lang="it-IT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6882054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0" y="557166"/>
            <a:ext cx="8097621" cy="102097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4400" b="1" spc="3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Ambiente e Difesa del Suolo</a:t>
            </a:r>
            <a:endParaRPr lang="it-IT" sz="4400" b="0" i="0" dirty="0">
              <a:solidFill>
                <a:srgbClr val="A6B727"/>
              </a:solidFill>
              <a:latin typeface="Garamond" pitchFamily="18" charset="0"/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28779" y="2959530"/>
            <a:ext cx="11959551" cy="3349789"/>
          </a:xfrm>
        </p:spPr>
        <p:txBody>
          <a:bodyPr anchor="ctr">
            <a:normAutofit fontScale="40000" lnSpcReduction="20000"/>
          </a:bodyPr>
          <a:lstStyle/>
          <a:p>
            <a:pPr>
              <a:lnSpc>
                <a:spcPct val="100000"/>
              </a:lnSpc>
              <a:buNone/>
            </a:pPr>
            <a:endParaRPr lang="it-IT" sz="2800" dirty="0" smtClean="0"/>
          </a:p>
          <a:p>
            <a:pPr>
              <a:lnSpc>
                <a:spcPct val="100000"/>
              </a:lnSpc>
            </a:pPr>
            <a:r>
              <a:rPr lang="it-IT" sz="7000" dirty="0">
                <a:solidFill>
                  <a:schemeClr val="tx2">
                    <a:lumMod val="50000"/>
                  </a:schemeClr>
                </a:solidFill>
              </a:rPr>
              <a:t>Progettazione preliminare interventi di ripristino funzionale degli argini dell’Ofanto  per l’attuazione di interventi di mitigazione del rischio idrogeologico (importo del progetto 5 milioni di euro)</a:t>
            </a:r>
          </a:p>
          <a:p>
            <a:pPr>
              <a:lnSpc>
                <a:spcPct val="100000"/>
              </a:lnSpc>
            </a:pPr>
            <a:r>
              <a:rPr lang="it-IT" sz="7000" dirty="0" smtClean="0">
                <a:solidFill>
                  <a:schemeClr val="tx2">
                    <a:lumMod val="50000"/>
                  </a:schemeClr>
                </a:solidFill>
              </a:rPr>
              <a:t>Canale </a:t>
            </a:r>
            <a:r>
              <a:rPr lang="it-IT" sz="7000" dirty="0" err="1" smtClean="0">
                <a:solidFill>
                  <a:schemeClr val="tx2">
                    <a:lumMod val="50000"/>
                  </a:schemeClr>
                </a:solidFill>
              </a:rPr>
              <a:t>Ciappetta</a:t>
            </a:r>
            <a:r>
              <a:rPr lang="it-IT" sz="7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it-IT" sz="7000" dirty="0" err="1" smtClean="0">
                <a:solidFill>
                  <a:schemeClr val="tx2">
                    <a:lumMod val="50000"/>
                  </a:schemeClr>
                </a:solidFill>
              </a:rPr>
              <a:t>Camaggi</a:t>
            </a:r>
            <a:r>
              <a:rPr lang="it-IT" sz="7000" dirty="0" smtClean="0">
                <a:solidFill>
                  <a:schemeClr val="tx2">
                    <a:lumMod val="50000"/>
                  </a:schemeClr>
                </a:solidFill>
              </a:rPr>
              <a:t> (avviati lavori di manutenzione straordinaria per circa 750 mila euro)</a:t>
            </a:r>
          </a:p>
          <a:p>
            <a:pPr>
              <a:lnSpc>
                <a:spcPct val="100000"/>
              </a:lnSpc>
            </a:pPr>
            <a:r>
              <a:rPr lang="it-IT" sz="7000" dirty="0">
                <a:solidFill>
                  <a:schemeClr val="tx2">
                    <a:lumMod val="50000"/>
                  </a:schemeClr>
                </a:solidFill>
              </a:rPr>
              <a:t>M</a:t>
            </a:r>
            <a:r>
              <a:rPr lang="it-IT" sz="7000" dirty="0" smtClean="0">
                <a:solidFill>
                  <a:schemeClr val="tx2">
                    <a:lumMod val="50000"/>
                  </a:schemeClr>
                </a:solidFill>
              </a:rPr>
              <a:t>anutenzione straordinaria torrente Locone per circa 190 mila euro (lavori aggiudicati ) </a:t>
            </a:r>
          </a:p>
          <a:p>
            <a:pPr marL="0" indent="0">
              <a:lnSpc>
                <a:spcPct val="100000"/>
              </a:lnSpc>
              <a:buNone/>
            </a:pPr>
            <a:endParaRPr lang="it-IT" sz="7000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6" name="Segnaposto contenuto 2"/>
          <p:cNvSpPr txBox="1">
            <a:spLocks/>
          </p:cNvSpPr>
          <p:nvPr/>
        </p:nvSpPr>
        <p:spPr>
          <a:xfrm>
            <a:off x="117748" y="2348880"/>
            <a:ext cx="8110636" cy="720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Istituzione/gestione Parco Regionale Ofanto </a:t>
            </a:r>
            <a:endParaRPr kumimoji="0" lang="it-IT" sz="28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7" name="Immagine 6" descr="mappa ofant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254652" y="260648"/>
            <a:ext cx="3934173" cy="2618013"/>
          </a:xfrm>
          <a:prstGeom prst="rect">
            <a:avLst/>
          </a:prstGeom>
        </p:spPr>
      </p:pic>
      <p:sp>
        <p:nvSpPr>
          <p:cNvPr id="8" name="Content Placeholder 13"/>
          <p:cNvSpPr txBox="1">
            <a:spLocks/>
          </p:cNvSpPr>
          <p:nvPr/>
        </p:nvSpPr>
        <p:spPr>
          <a:xfrm>
            <a:off x="1773932" y="4149080"/>
            <a:ext cx="8928992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74320" indent="-27432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tx1"/>
              </a:buClr>
              <a:buSzPct val="80000"/>
              <a:buFont typeface="Wingdings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1"/>
              </a:buClr>
              <a:buSzPct val="100000"/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80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100000"/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80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544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100000"/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830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80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100000"/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402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80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Wingdings" pitchFamily="2" charset="2"/>
              <a:buNone/>
            </a:pPr>
            <a:endParaRPr lang="it-IT" sz="2800" dirty="0"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4324878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 defTabSz="914400">
              <a:lnSpc>
                <a:spcPct val="80000"/>
              </a:lnSpc>
              <a:spcBef>
                <a:spcPts val="0"/>
              </a:spcBef>
              <a:buNone/>
            </a:pPr>
            <a:r>
              <a:rPr lang="it-IT" sz="6600" b="0" i="0" dirty="0" smtClean="0">
                <a:solidFill>
                  <a:schemeClr val="bg1"/>
                </a:solidFill>
                <a:effectLst>
                  <a:outerShdw blurRad="88900" algn="ctr">
                    <a:prstClr val="black">
                      <a:alpha val="35000"/>
                    </a:prstClr>
                  </a:outerShdw>
                </a:effectLst>
                <a:latin typeface="Euphemia"/>
                <a:ea typeface="+mj-ea"/>
                <a:cs typeface="+mj-cs"/>
              </a:rPr>
              <a:t>Layout titolo</a:t>
            </a:r>
            <a:endParaRPr lang="it-IT" sz="6600" b="0" i="0" dirty="0">
              <a:solidFill>
                <a:schemeClr val="bg1"/>
              </a:solidFill>
              <a:effectLst>
                <a:outerShdw blurRad="88900" algn="ctr">
                  <a:prstClr val="black">
                    <a:alpha val="35000"/>
                  </a:prstClr>
                </a:outerShdw>
              </a:effectLst>
              <a:latin typeface="Euphemia"/>
              <a:ea typeface="+mj-ea"/>
              <a:cs typeface="+mj-cs"/>
            </a:endParaRPr>
          </a:p>
        </p:txBody>
      </p:sp>
      <p:pic>
        <p:nvPicPr>
          <p:cNvPr id="4" name="Immagine 3" descr="Logo Provincia Amica.jpg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76672"/>
            <a:ext cx="12188825" cy="4598293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256913" y="476672"/>
            <a:ext cx="11927060" cy="1462982"/>
          </a:xfrm>
        </p:spPr>
        <p:txBody>
          <a:bodyPr anchor="ctr">
            <a:normAutofit/>
          </a:bodyPr>
          <a:lstStyle/>
          <a:p>
            <a:pPr algn="ctr"/>
            <a:r>
              <a:rPr lang="it-IT" sz="2800" b="1" spc="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LA</a:t>
            </a:r>
            <a:r>
              <a:rPr lang="it-IT" sz="4800" b="1" spc="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 PROVINCIA </a:t>
            </a:r>
            <a:br>
              <a:rPr lang="it-IT" sz="4800" b="1" spc="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</a:br>
            <a:r>
              <a:rPr lang="it-IT" sz="2800" b="1" spc="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per il </a:t>
            </a:r>
            <a:r>
              <a:rPr lang="it-IT" sz="4800" b="1" spc="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SOCIALE</a:t>
            </a:r>
            <a:endParaRPr lang="it-IT" sz="4800" b="1" spc="6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0" y="2204864"/>
            <a:ext cx="12188825" cy="36593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it-IT" sz="2600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TANTI I SERVIZI E LE ATTIVITA’ IN DIFFERENTI SETTORI PER:</a:t>
            </a:r>
          </a:p>
          <a:p>
            <a:pPr algn="just"/>
            <a:r>
              <a:rPr lang="it-IT" sz="2800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Perseguire l’interesse generale per il bene comune;</a:t>
            </a:r>
          </a:p>
          <a:p>
            <a:pPr algn="just"/>
            <a:r>
              <a:rPr lang="it-IT" sz="2800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Favorire lo sviluppo integrale della persona attraverso servizi ed interventi mirati nelle aree quali</a:t>
            </a:r>
          </a:p>
          <a:p>
            <a:pPr marL="0" indent="0" algn="just">
              <a:buNone/>
            </a:pPr>
            <a:r>
              <a:rPr lang="it-IT" sz="3200" b="1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   1. Le Politiche Sociali 		   2. Le Politiche di Genere</a:t>
            </a:r>
          </a:p>
          <a:p>
            <a:pPr marL="0" indent="0" algn="just">
              <a:buNone/>
            </a:pPr>
            <a:r>
              <a:rPr lang="it-IT" sz="3200" b="1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   3. Le Politiche per il Lavoro 	   4. La Formazione Professionale</a:t>
            </a:r>
          </a:p>
          <a:p>
            <a:pPr marL="514350" indent="-514350" algn="just">
              <a:buFont typeface="+mj-lt"/>
              <a:buAutoNum type="arabicPeriod"/>
            </a:pPr>
            <a:endParaRPr lang="it-IT" sz="2800" dirty="0" smtClean="0">
              <a:solidFill>
                <a:schemeClr val="tx1">
                  <a:lumMod val="75000"/>
                </a:schemeClr>
              </a:solidFill>
              <a:latin typeface="Garamond" pitchFamily="18" charset="0"/>
            </a:endParaRPr>
          </a:p>
          <a:p>
            <a:pPr marL="514350" indent="-514350" algn="just">
              <a:buFont typeface="+mj-lt"/>
              <a:buAutoNum type="arabicPeriod"/>
            </a:pPr>
            <a:endParaRPr lang="it-IT" sz="2800" dirty="0" smtClean="0">
              <a:solidFill>
                <a:schemeClr val="tx1">
                  <a:lumMod val="75000"/>
                </a:schemeClr>
              </a:solidFill>
              <a:latin typeface="Garamond" pitchFamily="18" charset="0"/>
            </a:endParaRPr>
          </a:p>
        </p:txBody>
      </p:sp>
      <p:pic>
        <p:nvPicPr>
          <p:cNvPr id="5" name="Immagine 4" descr="SOCIAL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32656"/>
            <a:ext cx="2566020" cy="1453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06093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485900" y="620688"/>
            <a:ext cx="9143538" cy="864096"/>
          </a:xfrm>
        </p:spPr>
        <p:txBody>
          <a:bodyPr>
            <a:noAutofit/>
          </a:bodyPr>
          <a:lstStyle/>
          <a:p>
            <a:r>
              <a:rPr lang="it-IT" sz="7200" dirty="0" smtClean="0">
                <a:solidFill>
                  <a:srgbClr val="00B050"/>
                </a:solidFill>
              </a:rPr>
              <a:t>Le Politiche Sociali</a:t>
            </a:r>
            <a:endParaRPr lang="it-IT" sz="7200" dirty="0">
              <a:solidFill>
                <a:srgbClr val="00B05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17748" y="1772816"/>
            <a:ext cx="11953328" cy="439248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it-IT" sz="3600" b="1" u="sng" dirty="0" smtClean="0">
                <a:solidFill>
                  <a:schemeClr val="tx2">
                    <a:lumMod val="50000"/>
                  </a:schemeClr>
                </a:solidFill>
              </a:rPr>
              <a:t>1. Disabilità</a:t>
            </a:r>
            <a:r>
              <a:rPr lang="it-IT" b="1" u="sng" dirty="0" smtClean="0">
                <a:solidFill>
                  <a:schemeClr val="tx2">
                    <a:lumMod val="50000"/>
                  </a:schemeClr>
                </a:solidFill>
              </a:rPr>
              <a:t>. </a:t>
            </a:r>
            <a:r>
              <a:rPr lang="it-IT" dirty="0" smtClean="0">
                <a:solidFill>
                  <a:schemeClr val="tx2">
                    <a:lumMod val="50000"/>
                  </a:schemeClr>
                </a:solidFill>
              </a:rPr>
              <a:t>Alcuni interventi:</a:t>
            </a:r>
            <a:endParaRPr lang="it-IT" b="1" u="sng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it-IT" dirty="0" smtClean="0">
                <a:solidFill>
                  <a:schemeClr val="tx2">
                    <a:lumMod val="50000"/>
                  </a:schemeClr>
                </a:solidFill>
              </a:rPr>
              <a:t>- Servizio trasporto scolastico (70 beneficiari circa per anno per circa 100 mila euro); - Servizio assistenza specialistica disabili (oltre 200 disabili per anno. Investiti oltre 1 milione)</a:t>
            </a:r>
          </a:p>
          <a:p>
            <a:pPr marL="0" indent="0">
              <a:buNone/>
            </a:pPr>
            <a:r>
              <a:rPr lang="it-IT" sz="3600" b="1" u="sng" dirty="0" smtClean="0">
                <a:solidFill>
                  <a:schemeClr val="tx2">
                    <a:lumMod val="50000"/>
                  </a:schemeClr>
                </a:solidFill>
              </a:rPr>
              <a:t>2. Immigrazione e inclusione sociale</a:t>
            </a:r>
            <a:r>
              <a:rPr lang="it-IT" b="1" u="sng" dirty="0" smtClean="0">
                <a:solidFill>
                  <a:schemeClr val="tx2">
                    <a:lumMod val="50000"/>
                  </a:schemeClr>
                </a:solidFill>
              </a:rPr>
              <a:t>.</a:t>
            </a:r>
            <a:r>
              <a:rPr lang="it-IT" dirty="0" smtClean="0">
                <a:solidFill>
                  <a:schemeClr val="tx2">
                    <a:lumMod val="50000"/>
                  </a:schemeClr>
                </a:solidFill>
              </a:rPr>
              <a:t> Alcuni interventi:</a:t>
            </a:r>
            <a:endParaRPr lang="it-IT" b="1" u="sng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it-IT" dirty="0" smtClean="0">
                <a:solidFill>
                  <a:schemeClr val="tx2">
                    <a:lumMod val="50000"/>
                  </a:schemeClr>
                </a:solidFill>
              </a:rPr>
              <a:t>- Progetto FEI  MEDI-AZIONE (finanziamenti per 280 mila euro); - Centro interculturale per l’integrazione degli immigrati; - Progetto E.N.E.A. per i rifugiati, titolari di protezione internazionale … (finanziamenti FER per 340mmila euro)</a:t>
            </a:r>
          </a:p>
          <a:p>
            <a:pPr marL="0" indent="0">
              <a:buNone/>
            </a:pPr>
            <a:r>
              <a:rPr lang="it-IT" sz="3600" b="1" u="sng" dirty="0" smtClean="0">
                <a:solidFill>
                  <a:schemeClr val="tx2">
                    <a:lumMod val="50000"/>
                  </a:schemeClr>
                </a:solidFill>
              </a:rPr>
              <a:t>3. Promozione della Salute e del Volontariato</a:t>
            </a:r>
          </a:p>
          <a:p>
            <a:pPr marL="0" indent="0">
              <a:buNone/>
            </a:pPr>
            <a:r>
              <a:rPr lang="it-IT" dirty="0" smtClean="0">
                <a:solidFill>
                  <a:schemeClr val="tx2">
                    <a:lumMod val="50000"/>
                  </a:schemeClr>
                </a:solidFill>
              </a:rPr>
              <a:t>- Sportello per il Volontariato; - Progetto Psicologo in Farmacia; -Progetto Melanoma; - Adesione Campagna </a:t>
            </a:r>
            <a:r>
              <a:rPr lang="it-IT" dirty="0" err="1" smtClean="0">
                <a:solidFill>
                  <a:schemeClr val="tx2">
                    <a:lumMod val="50000"/>
                  </a:schemeClr>
                </a:solidFill>
              </a:rPr>
              <a:t>Telethon</a:t>
            </a:r>
            <a:endParaRPr lang="it-IT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8764307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Logo Provincia Amica.jpg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33972" y="476672"/>
            <a:ext cx="3790155" cy="4598293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1" y="5085184"/>
            <a:ext cx="12188825" cy="838200"/>
          </a:xfrm>
        </p:spPr>
        <p:txBody>
          <a:bodyPr anchor="ctr">
            <a:noAutofit/>
          </a:bodyPr>
          <a:lstStyle/>
          <a:p>
            <a:pPr algn="ctr"/>
            <a:r>
              <a:rPr lang="it-IT" sz="6000" b="1" spc="3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SOCIALE</a:t>
            </a:r>
            <a:endParaRPr lang="it-IT" sz="6000" b="1" i="0" spc="3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pic>
        <p:nvPicPr>
          <p:cNvPr id="5" name="Immagine 4" descr="sociala_provincia_amic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94412" y="476672"/>
            <a:ext cx="3528392" cy="4608512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8356" y="2420888"/>
            <a:ext cx="6886501" cy="3528392"/>
          </a:xfrm>
        </p:spPr>
        <p:txBody>
          <a:bodyPr>
            <a:noAutofit/>
          </a:bodyPr>
          <a:lstStyle/>
          <a:p>
            <a:pPr>
              <a:buFont typeface="Arial" pitchFamily="34" charset="0"/>
              <a:buChar char="•"/>
            </a:pPr>
            <a:r>
              <a:rPr lang="it-IT" sz="3600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>Consegnate complessivamente 1000 tessere per beni di prima necessità del valore di 150 € mensili per 6 mesi per una spesa complessiva per la Provincia di 900 mila euro.</a:t>
            </a:r>
          </a:p>
          <a:p>
            <a:r>
              <a:rPr lang="it-IT" sz="3600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>Per questo comune ne hanno beneficiato n. 47concittadini</a:t>
            </a:r>
          </a:p>
          <a:p>
            <a:pPr>
              <a:buFont typeface="Arial" pitchFamily="34" charset="0"/>
              <a:buChar char="•"/>
            </a:pPr>
            <a:endParaRPr lang="it-IT" sz="3600" b="0" i="0" dirty="0">
              <a:solidFill>
                <a:schemeClr val="tx1">
                  <a:lumMod val="75000"/>
                </a:schemeClr>
              </a:solidFill>
              <a:latin typeface="Garamond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5780" y="1196752"/>
            <a:ext cx="6696744" cy="1143000"/>
          </a:xfrm>
        </p:spPr>
        <p:txBody>
          <a:bodyPr anchor="ctr">
            <a:normAutofit/>
          </a:bodyPr>
          <a:lstStyle/>
          <a:p>
            <a:pPr algn="ctr"/>
            <a:r>
              <a:rPr lang="it-IT" b="1" spc="3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Carta Amica</a:t>
            </a:r>
            <a:endParaRPr lang="it-IT" b="1" spc="3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30516" y="404664"/>
            <a:ext cx="5158309" cy="36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33772" y="609600"/>
            <a:ext cx="11305256" cy="1066800"/>
          </a:xfrm>
        </p:spPr>
        <p:txBody>
          <a:bodyPr>
            <a:normAutofit/>
          </a:bodyPr>
          <a:lstStyle/>
          <a:p>
            <a:pPr algn="ctr"/>
            <a:r>
              <a:rPr lang="it-IT" sz="6000" dirty="0" smtClean="0">
                <a:solidFill>
                  <a:srgbClr val="00B050"/>
                </a:solidFill>
              </a:rPr>
              <a:t>Le Politiche di Genere</a:t>
            </a:r>
            <a:endParaRPr lang="it-IT" sz="6000" dirty="0">
              <a:solidFill>
                <a:srgbClr val="00B05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49796" y="1905000"/>
            <a:ext cx="11089232" cy="4114800"/>
          </a:xfrm>
        </p:spPr>
        <p:txBody>
          <a:bodyPr>
            <a:normAutofit fontScale="92500" lnSpcReduction="10000"/>
          </a:bodyPr>
          <a:lstStyle/>
          <a:p>
            <a:r>
              <a:rPr lang="it-IT" dirty="0" smtClean="0">
                <a:solidFill>
                  <a:schemeClr val="tx2">
                    <a:lumMod val="50000"/>
                  </a:schemeClr>
                </a:solidFill>
              </a:rPr>
              <a:t>Promozione delle Pari Opportunità</a:t>
            </a:r>
          </a:p>
          <a:p>
            <a:r>
              <a:rPr lang="it-IT" dirty="0" smtClean="0">
                <a:solidFill>
                  <a:schemeClr val="tx2">
                    <a:lumMod val="50000"/>
                  </a:schemeClr>
                </a:solidFill>
              </a:rPr>
              <a:t>lotta alla violenza contro le donne</a:t>
            </a:r>
          </a:p>
          <a:p>
            <a:pPr>
              <a:buFontTx/>
              <a:buChar char="-"/>
            </a:pPr>
            <a:r>
              <a:rPr lang="it-IT" dirty="0" smtClean="0">
                <a:solidFill>
                  <a:schemeClr val="tx2">
                    <a:lumMod val="50000"/>
                  </a:schemeClr>
                </a:solidFill>
              </a:rPr>
              <a:t>Rete Nazionale antiviolenza</a:t>
            </a:r>
          </a:p>
          <a:p>
            <a:pPr>
              <a:buFontTx/>
              <a:buChar char="-"/>
            </a:pPr>
            <a:r>
              <a:rPr lang="it-IT" dirty="0" smtClean="0">
                <a:solidFill>
                  <a:schemeClr val="tx2">
                    <a:lumMod val="50000"/>
                  </a:schemeClr>
                </a:solidFill>
              </a:rPr>
              <a:t>Piano interventi locali per la prevenzione ed il contrasto della violenza contro le donne e minori</a:t>
            </a:r>
          </a:p>
          <a:p>
            <a:pPr>
              <a:buFontTx/>
              <a:buChar char="-"/>
            </a:pPr>
            <a:r>
              <a:rPr lang="it-IT" dirty="0" smtClean="0">
                <a:solidFill>
                  <a:schemeClr val="tx2">
                    <a:lumMod val="50000"/>
                  </a:schemeClr>
                </a:solidFill>
              </a:rPr>
              <a:t>Progetto MAFALDA (finanziamenti per 165 mila euro)</a:t>
            </a:r>
          </a:p>
          <a:p>
            <a:pPr>
              <a:buFontTx/>
              <a:buChar char="-"/>
            </a:pPr>
            <a:r>
              <a:rPr lang="it-IT" dirty="0" smtClean="0">
                <a:solidFill>
                  <a:schemeClr val="tx2">
                    <a:lumMod val="50000"/>
                  </a:schemeClr>
                </a:solidFill>
              </a:rPr>
              <a:t>Consigliera/e provinciale di PARITA’</a:t>
            </a:r>
          </a:p>
          <a:p>
            <a:pPr>
              <a:buFontTx/>
              <a:buChar char="-"/>
            </a:pPr>
            <a:r>
              <a:rPr lang="it-IT" dirty="0" smtClean="0">
                <a:solidFill>
                  <a:schemeClr val="tx2">
                    <a:lumMod val="50000"/>
                  </a:schemeClr>
                </a:solidFill>
              </a:rPr>
              <a:t>Carta Europea per l’Uguaglianza</a:t>
            </a:r>
          </a:p>
          <a:p>
            <a:pPr>
              <a:buFontTx/>
              <a:buChar char="-"/>
            </a:pPr>
            <a:r>
              <a:rPr lang="it-IT" dirty="0" smtClean="0">
                <a:solidFill>
                  <a:schemeClr val="tx2">
                    <a:lumMod val="50000"/>
                  </a:schemeClr>
                </a:solidFill>
              </a:rPr>
              <a:t>Adesione progetto </a:t>
            </a:r>
            <a:r>
              <a:rPr lang="it-IT" dirty="0" err="1" smtClean="0">
                <a:solidFill>
                  <a:schemeClr val="tx2">
                    <a:lumMod val="50000"/>
                  </a:schemeClr>
                </a:solidFill>
              </a:rPr>
              <a:t>Aleida</a:t>
            </a:r>
            <a:r>
              <a:rPr lang="it-IT" dirty="0" smtClean="0">
                <a:solidFill>
                  <a:schemeClr val="tx2">
                    <a:lumMod val="50000"/>
                  </a:schemeClr>
                </a:solidFill>
              </a:rPr>
              <a:t> Domo Vitae </a:t>
            </a:r>
            <a:r>
              <a:rPr lang="it-IT" dirty="0" err="1" smtClean="0">
                <a:solidFill>
                  <a:schemeClr val="tx2">
                    <a:lumMod val="50000"/>
                  </a:schemeClr>
                </a:solidFill>
              </a:rPr>
              <a:t>Novae</a:t>
            </a:r>
            <a:r>
              <a:rPr lang="it-IT" dirty="0" smtClean="0">
                <a:solidFill>
                  <a:schemeClr val="tx2">
                    <a:lumMod val="50000"/>
                  </a:schemeClr>
                </a:solidFill>
              </a:rPr>
              <a:t> Comunità Oasi2 San Francesco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303197847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1" y="5013176"/>
            <a:ext cx="12188825" cy="838200"/>
          </a:xfrm>
        </p:spPr>
        <p:txBody>
          <a:bodyPr anchor="ctr">
            <a:noAutofit/>
          </a:bodyPr>
          <a:lstStyle/>
          <a:p>
            <a:r>
              <a:rPr lang="it-IT" sz="6000" b="1" spc="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        LAVORO</a:t>
            </a:r>
            <a:endParaRPr lang="it-IT" sz="6000" b="1" i="0" spc="6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pic>
        <p:nvPicPr>
          <p:cNvPr id="4" name="Immagine 3" descr="Logo Provincia Amica.jpg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73932" y="476672"/>
            <a:ext cx="4654252" cy="4598293"/>
          </a:xfrm>
          <a:prstGeom prst="rect">
            <a:avLst/>
          </a:prstGeom>
        </p:spPr>
      </p:pic>
      <p:pic>
        <p:nvPicPr>
          <p:cNvPr id="5" name="Immagine 4" descr="provincia_amica_lavor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246540" y="473975"/>
            <a:ext cx="4798269" cy="5544616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501581" y="548680"/>
            <a:ext cx="9143538" cy="1066800"/>
          </a:xfrm>
        </p:spPr>
        <p:txBody>
          <a:bodyPr>
            <a:normAutofit/>
          </a:bodyPr>
          <a:lstStyle/>
          <a:p>
            <a:r>
              <a:rPr lang="it-IT" sz="6000" dirty="0" smtClean="0">
                <a:solidFill>
                  <a:srgbClr val="00B050"/>
                </a:solidFill>
              </a:rPr>
              <a:t>Le Politiche per il Lavoro</a:t>
            </a:r>
            <a:endParaRPr lang="it-IT" sz="6000" dirty="0">
              <a:solidFill>
                <a:srgbClr val="00B05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382444" y="1844824"/>
            <a:ext cx="5400600" cy="4114800"/>
          </a:xfrm>
        </p:spPr>
        <p:txBody>
          <a:bodyPr>
            <a:noAutofit/>
          </a:bodyPr>
          <a:lstStyle/>
          <a:p>
            <a:r>
              <a:rPr lang="it-IT" sz="2200" dirty="0">
                <a:solidFill>
                  <a:schemeClr val="tx2">
                    <a:lumMod val="50000"/>
                  </a:schemeClr>
                </a:solidFill>
              </a:rPr>
              <a:t>Centro </a:t>
            </a:r>
            <a:r>
              <a:rPr lang="it-IT" sz="2200" dirty="0" err="1">
                <a:solidFill>
                  <a:schemeClr val="tx2">
                    <a:lumMod val="50000"/>
                  </a:schemeClr>
                </a:solidFill>
              </a:rPr>
              <a:t>Occupabilità</a:t>
            </a:r>
            <a:r>
              <a:rPr lang="it-IT" sz="2200" dirty="0">
                <a:solidFill>
                  <a:schemeClr val="tx2">
                    <a:lumMod val="50000"/>
                  </a:schemeClr>
                </a:solidFill>
              </a:rPr>
              <a:t> Femminile</a:t>
            </a:r>
          </a:p>
          <a:p>
            <a:r>
              <a:rPr lang="it-IT" sz="2200" dirty="0" smtClean="0">
                <a:solidFill>
                  <a:schemeClr val="tx2">
                    <a:lumMod val="50000"/>
                  </a:schemeClr>
                </a:solidFill>
              </a:rPr>
              <a:t>Progetto </a:t>
            </a:r>
            <a:r>
              <a:rPr lang="it-IT" sz="2200" dirty="0">
                <a:solidFill>
                  <a:schemeClr val="tx2">
                    <a:lumMod val="50000"/>
                  </a:schemeClr>
                </a:solidFill>
              </a:rPr>
              <a:t>BAT’S MOVE</a:t>
            </a:r>
          </a:p>
          <a:p>
            <a:r>
              <a:rPr lang="it-IT" sz="2200" dirty="0">
                <a:solidFill>
                  <a:schemeClr val="tx2">
                    <a:lumMod val="50000"/>
                  </a:schemeClr>
                </a:solidFill>
              </a:rPr>
              <a:t>Progetto ROSA</a:t>
            </a:r>
          </a:p>
          <a:p>
            <a:r>
              <a:rPr lang="it-IT" sz="2200" dirty="0" smtClean="0">
                <a:solidFill>
                  <a:schemeClr val="tx2">
                    <a:lumMod val="50000"/>
                  </a:schemeClr>
                </a:solidFill>
              </a:rPr>
              <a:t>Vertenze collettive</a:t>
            </a:r>
          </a:p>
          <a:p>
            <a:r>
              <a:rPr lang="it-IT" sz="2200" dirty="0" smtClean="0">
                <a:solidFill>
                  <a:schemeClr val="tx2">
                    <a:lumMod val="50000"/>
                  </a:schemeClr>
                </a:solidFill>
              </a:rPr>
              <a:t>Servizio Help desk portale sintesi</a:t>
            </a:r>
          </a:p>
          <a:p>
            <a:r>
              <a:rPr lang="it-IT" sz="2200" dirty="0" smtClean="0">
                <a:solidFill>
                  <a:schemeClr val="tx2">
                    <a:lumMod val="50000"/>
                  </a:schemeClr>
                </a:solidFill>
              </a:rPr>
              <a:t>Servizio Psicologo</a:t>
            </a:r>
          </a:p>
          <a:p>
            <a:r>
              <a:rPr lang="it-IT" sz="2200" dirty="0" smtClean="0">
                <a:solidFill>
                  <a:schemeClr val="tx2">
                    <a:lumMod val="50000"/>
                  </a:schemeClr>
                </a:solidFill>
              </a:rPr>
              <a:t>Stipula Convenzioni e Accordi di rete</a:t>
            </a:r>
          </a:p>
          <a:p>
            <a:r>
              <a:rPr lang="it-IT" sz="2200" dirty="0" smtClean="0">
                <a:solidFill>
                  <a:schemeClr val="tx2">
                    <a:lumMod val="50000"/>
                  </a:schemeClr>
                </a:solidFill>
              </a:rPr>
              <a:t>Video </a:t>
            </a:r>
            <a:r>
              <a:rPr lang="it-IT" sz="2200" dirty="0">
                <a:solidFill>
                  <a:schemeClr val="tx2">
                    <a:lumMod val="50000"/>
                  </a:schemeClr>
                </a:solidFill>
              </a:rPr>
              <a:t>Curriculum</a:t>
            </a:r>
          </a:p>
          <a:p>
            <a:endParaRPr lang="it-IT" sz="2200" dirty="0"/>
          </a:p>
        </p:txBody>
      </p:sp>
      <p:sp>
        <p:nvSpPr>
          <p:cNvPr id="4" name="Segnaposto contenuto 2"/>
          <p:cNvSpPr txBox="1">
            <a:spLocks/>
          </p:cNvSpPr>
          <p:nvPr/>
        </p:nvSpPr>
        <p:spPr>
          <a:xfrm>
            <a:off x="909836" y="1844824"/>
            <a:ext cx="5163514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7432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tx1"/>
              </a:buClr>
              <a:buSzPct val="80000"/>
              <a:buFont typeface="Wingdings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1"/>
              </a:buClr>
              <a:buSzPct val="100000"/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80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100000"/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80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544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100000"/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830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80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100000"/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402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80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2200" dirty="0" smtClean="0">
                <a:solidFill>
                  <a:schemeClr val="tx2">
                    <a:lumMod val="50000"/>
                  </a:schemeClr>
                </a:solidFill>
              </a:rPr>
              <a:t>Progetto </a:t>
            </a:r>
            <a:r>
              <a:rPr lang="it-IT" sz="2200" dirty="0" err="1" smtClean="0">
                <a:solidFill>
                  <a:schemeClr val="tx2">
                    <a:lumMod val="50000"/>
                  </a:schemeClr>
                </a:solidFill>
              </a:rPr>
              <a:t>IncontraLavoro</a:t>
            </a:r>
            <a:endParaRPr lang="it-IT" sz="2200" dirty="0" smtClean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it-IT" sz="2200" dirty="0" smtClean="0">
                <a:solidFill>
                  <a:schemeClr val="tx2">
                    <a:lumMod val="50000"/>
                  </a:schemeClr>
                </a:solidFill>
              </a:rPr>
              <a:t>Progetto </a:t>
            </a:r>
            <a:r>
              <a:rPr lang="it-IT" sz="2200" dirty="0" err="1" smtClean="0">
                <a:solidFill>
                  <a:schemeClr val="tx2">
                    <a:lumMod val="50000"/>
                  </a:schemeClr>
                </a:solidFill>
              </a:rPr>
              <a:t>Ve.La</a:t>
            </a:r>
            <a:r>
              <a:rPr lang="it-IT" sz="2200" dirty="0" smtClean="0">
                <a:solidFill>
                  <a:schemeClr val="tx2">
                    <a:lumMod val="50000"/>
                  </a:schemeClr>
                </a:solidFill>
              </a:rPr>
              <a:t> (</a:t>
            </a:r>
            <a:r>
              <a:rPr lang="it-IT" sz="2200" dirty="0" err="1" smtClean="0">
                <a:solidFill>
                  <a:schemeClr val="tx2">
                    <a:lumMod val="50000"/>
                  </a:schemeClr>
                </a:solidFill>
              </a:rPr>
              <a:t>VErso</a:t>
            </a:r>
            <a:r>
              <a:rPr lang="it-IT" sz="2200" dirty="0" smtClean="0">
                <a:solidFill>
                  <a:schemeClr val="tx2">
                    <a:lumMod val="50000"/>
                  </a:schemeClr>
                </a:solidFill>
              </a:rPr>
              <a:t> il Lavoro)</a:t>
            </a:r>
          </a:p>
          <a:p>
            <a:r>
              <a:rPr lang="it-IT" sz="2200" dirty="0" smtClean="0">
                <a:solidFill>
                  <a:schemeClr val="tx2">
                    <a:lumMod val="50000"/>
                  </a:schemeClr>
                </a:solidFill>
              </a:rPr>
              <a:t>Sportello Europa</a:t>
            </a:r>
          </a:p>
          <a:p>
            <a:r>
              <a:rPr lang="it-IT" sz="2200" dirty="0" smtClean="0">
                <a:solidFill>
                  <a:schemeClr val="tx2">
                    <a:lumMod val="50000"/>
                  </a:schemeClr>
                </a:solidFill>
              </a:rPr>
              <a:t>Sportello Professione Militare</a:t>
            </a:r>
          </a:p>
          <a:p>
            <a:r>
              <a:rPr lang="it-IT" sz="2200" dirty="0" smtClean="0">
                <a:solidFill>
                  <a:schemeClr val="tx2">
                    <a:lumMod val="50000"/>
                  </a:schemeClr>
                </a:solidFill>
              </a:rPr>
              <a:t>Sportello Impresa</a:t>
            </a:r>
          </a:p>
          <a:p>
            <a:r>
              <a:rPr lang="it-IT" sz="2200" dirty="0">
                <a:solidFill>
                  <a:schemeClr val="tx2">
                    <a:lumMod val="50000"/>
                  </a:schemeClr>
                </a:solidFill>
              </a:rPr>
              <a:t>Sportello DSA</a:t>
            </a:r>
          </a:p>
          <a:p>
            <a:r>
              <a:rPr lang="it-IT" sz="2200" dirty="0">
                <a:solidFill>
                  <a:schemeClr val="tx2">
                    <a:lumMod val="50000"/>
                  </a:schemeClr>
                </a:solidFill>
              </a:rPr>
              <a:t>Servizio Accounting</a:t>
            </a:r>
          </a:p>
          <a:p>
            <a:r>
              <a:rPr lang="it-IT" sz="2200" dirty="0" smtClean="0">
                <a:solidFill>
                  <a:schemeClr val="tx2">
                    <a:lumMod val="50000"/>
                  </a:schemeClr>
                </a:solidFill>
              </a:rPr>
              <a:t>Osservatorio Mercato del Lavoro</a:t>
            </a:r>
          </a:p>
          <a:p>
            <a:endParaRPr lang="it-IT" sz="2200" dirty="0"/>
          </a:p>
        </p:txBody>
      </p:sp>
    </p:spTree>
    <p:extLst>
      <p:ext uri="{BB962C8B-B14F-4D97-AF65-F5344CB8AC3E}">
        <p14:creationId xmlns:p14="http://schemas.microsoft.com/office/powerpoint/2010/main" val="4053537090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lvl="0" algn="ctr">
              <a:spcBef>
                <a:spcPts val="0"/>
              </a:spcBef>
            </a:pPr>
            <a:r>
              <a:rPr lang="it-IT" sz="6000" b="1" spc="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  <a:ea typeface="+mn-ea"/>
                <a:cs typeface="+mn-cs"/>
              </a:rPr>
              <a:t>LAVORO</a:t>
            </a:r>
            <a:endParaRPr lang="it-IT" sz="6000" b="1" spc="6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  <a:ea typeface="+mn-ea"/>
              <a:cs typeface="+mn-cs"/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-1" y="1628800"/>
            <a:ext cx="8758709" cy="432048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it-IT" sz="4000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Bandi “BORSA LAVORO” </a:t>
            </a:r>
          </a:p>
          <a:p>
            <a:pPr marL="0" indent="0">
              <a:buNone/>
            </a:pPr>
            <a:r>
              <a:rPr lang="it-IT" sz="3200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Due i bandi messi a disposizione delle aziende del territorio, per Borse Lavoro (da 3.000 euro ciascuna) finalizzate all’assunzione di giovani e disoccupati di tutte le fasce di età. </a:t>
            </a:r>
          </a:p>
          <a:p>
            <a:pPr marL="0" indent="0">
              <a:buNone/>
            </a:pPr>
            <a:r>
              <a:rPr lang="it-IT" sz="3200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- 675 domande pervenute</a:t>
            </a:r>
          </a:p>
          <a:p>
            <a:pPr marL="0" indent="0">
              <a:buNone/>
            </a:pPr>
            <a:r>
              <a:rPr lang="it-IT" sz="3200" b="1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- 277 Borse Lavoro finanziate</a:t>
            </a:r>
            <a:endParaRPr lang="it-IT" sz="3200" b="1" dirty="0" smtClean="0">
              <a:solidFill>
                <a:schemeClr val="tx1">
                  <a:lumMod val="75000"/>
                </a:schemeClr>
              </a:solidFill>
              <a:latin typeface="Garamond" pitchFamily="18" charset="0"/>
            </a:endParaRPr>
          </a:p>
        </p:txBody>
      </p:sp>
      <p:pic>
        <p:nvPicPr>
          <p:cNvPr id="4" name="Immagine 3" descr="Logo Provincia Amic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599358" y="1124745"/>
            <a:ext cx="3616590" cy="4032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06093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5780" y="5013176"/>
            <a:ext cx="11233248" cy="838200"/>
          </a:xfrm>
        </p:spPr>
        <p:txBody>
          <a:bodyPr>
            <a:noAutofit/>
          </a:bodyPr>
          <a:lstStyle/>
          <a:p>
            <a:pPr algn="ctr"/>
            <a:r>
              <a:rPr lang="it-IT" sz="60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ISTRUZIONE</a:t>
            </a:r>
            <a:endParaRPr lang="it-IT" sz="6000" b="1" i="0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pic>
        <p:nvPicPr>
          <p:cNvPr id="4" name="Immagine 3" descr="Logo Provincia Amica.jpg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53852" y="476672"/>
            <a:ext cx="4392488" cy="4598293"/>
          </a:xfrm>
          <a:prstGeom prst="rect">
            <a:avLst/>
          </a:prstGeom>
        </p:spPr>
      </p:pic>
      <p:pic>
        <p:nvPicPr>
          <p:cNvPr id="6" name="Immagine 5" descr="provincia_amica_istruzion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58066" y="476672"/>
            <a:ext cx="5336945" cy="4536504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/>
            <a:r>
              <a:rPr lang="it-IT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BORSE </a:t>
            </a:r>
            <a:r>
              <a:rPr lang="it-IT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DI</a:t>
            </a:r>
            <a:r>
              <a:rPr lang="it-IT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STUDIO</a:t>
            </a:r>
            <a:endParaRPr lang="it-IT" b="1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Segnaposto contenuto 2"/>
          <p:cNvSpPr>
            <a:spLocks noGrp="1"/>
          </p:cNvSpPr>
          <p:nvPr>
            <p:ph idx="1"/>
          </p:nvPr>
        </p:nvSpPr>
        <p:spPr>
          <a:xfrm>
            <a:off x="1522876" y="1905000"/>
            <a:ext cx="9143538" cy="1668016"/>
          </a:xfrm>
        </p:spPr>
        <p:txBody>
          <a:bodyPr>
            <a:noAutofit/>
          </a:bodyPr>
          <a:lstStyle/>
          <a:p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Nell’ ambito del progetto Provincia Amica sono state erogate 100  borse di studio da € 2500,00 ciascuna, per studenti del territorio, meritevoli e con particolari difficoltà economiche di qualsiasi facoltà </a:t>
            </a:r>
            <a:r>
              <a:rPr lang="it-IT" b="1" dirty="0" smtClean="0">
                <a:solidFill>
                  <a:schemeClr val="tx1">
                    <a:lumMod val="50000"/>
                  </a:schemeClr>
                </a:solidFill>
              </a:rPr>
              <a:t>sono 4 gli studenti di Spinazzola ad averne beneficiato</a:t>
            </a:r>
            <a:endParaRPr lang="it-IT" b="1" dirty="0">
              <a:solidFill>
                <a:schemeClr val="tx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2389919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puglia imperial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118748" y="812704"/>
            <a:ext cx="2880320" cy="1921698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0" y="404664"/>
            <a:ext cx="10558908" cy="864096"/>
          </a:xfrm>
        </p:spPr>
        <p:txBody>
          <a:bodyPr>
            <a:noAutofit/>
          </a:bodyPr>
          <a:lstStyle/>
          <a:p>
            <a:pPr algn="ctr"/>
            <a:r>
              <a:rPr lang="it-IT" sz="4400" b="1" spc="3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Promozione Territorio e Turismo</a:t>
            </a:r>
            <a:endParaRPr lang="it-IT" sz="40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17748" y="1700808"/>
            <a:ext cx="12188824" cy="4464496"/>
          </a:xfrm>
        </p:spPr>
        <p:txBody>
          <a:bodyPr>
            <a:normAutofit/>
          </a:bodyPr>
          <a:lstStyle/>
          <a:p>
            <a:r>
              <a:rPr lang="it-IT" b="1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>Adesione agli organismi presenti sul territorio</a:t>
            </a:r>
          </a:p>
          <a:p>
            <a:r>
              <a:rPr lang="it-IT" b="1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>Iniziative promozionali dirette per la promozione turistica:</a:t>
            </a:r>
          </a:p>
          <a:p>
            <a:pPr marL="457200" indent="-457200">
              <a:buFont typeface="+mj-lt"/>
              <a:buAutoNum type="arabicPeriod"/>
            </a:pPr>
            <a:r>
              <a:rPr lang="it-IT" b="1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>Borsa Internazionale del Turismo Milano</a:t>
            </a:r>
          </a:p>
          <a:p>
            <a:pPr marL="457200" indent="-457200">
              <a:buFont typeface="+mj-lt"/>
              <a:buAutoNum type="arabicPeriod"/>
            </a:pPr>
            <a:r>
              <a:rPr lang="it-IT" b="1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>Borsa Mediterranea del Turismo Archeologica Paestum</a:t>
            </a:r>
          </a:p>
          <a:p>
            <a:pPr marL="457200" indent="-457200">
              <a:buFont typeface="+mj-lt"/>
              <a:buAutoNum type="arabicPeriod"/>
            </a:pPr>
            <a:r>
              <a:rPr lang="it-IT" b="1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>Fiera del Levante</a:t>
            </a:r>
          </a:p>
          <a:p>
            <a:r>
              <a:rPr lang="it-IT" b="1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>Patrocina, contribuisce e sovvenziona molteplici iniziative comunali, associative e del volontariato di interesse turistico, culturale, sportivo e sociale. </a:t>
            </a:r>
          </a:p>
          <a:p>
            <a:pPr marL="0" indent="0">
              <a:buNone/>
            </a:pPr>
            <a:endParaRPr lang="it-IT" b="1" dirty="0" smtClean="0">
              <a:solidFill>
                <a:schemeClr val="tx1">
                  <a:lumMod val="75000"/>
                </a:schemeClr>
              </a:solidFill>
              <a:latin typeface="Garamond" pitchFamily="18" charset="0"/>
            </a:endParaRPr>
          </a:p>
          <a:p>
            <a:pPr marL="0" indent="0">
              <a:buNone/>
            </a:pPr>
            <a:endParaRPr lang="it-IT" dirty="0"/>
          </a:p>
        </p:txBody>
      </p:sp>
      <p:pic>
        <p:nvPicPr>
          <p:cNvPr id="6" name="Segnaposto contenuto 4" descr="bi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406780" y="2924944"/>
            <a:ext cx="2304256" cy="1370635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313275" y="5076626"/>
            <a:ext cx="12188825" cy="10715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5400" b="1" dirty="0" smtClean="0">
                <a:solidFill>
                  <a:srgbClr val="00B050"/>
                </a:solidFill>
                <a:latin typeface="Garamond" pitchFamily="18" charset="0"/>
              </a:rPr>
              <a:t>POLIZIA PROVINCIALE</a:t>
            </a:r>
            <a:endParaRPr lang="it-IT" sz="5400" b="1" dirty="0">
              <a:solidFill>
                <a:srgbClr val="00B050"/>
              </a:solidFill>
              <a:latin typeface="Garamond" pitchFamily="18" charset="0"/>
            </a:endParaRPr>
          </a:p>
        </p:txBody>
      </p:sp>
      <p:pic>
        <p:nvPicPr>
          <p:cNvPr id="6146" name="Picture 2" descr="http://www.comune.andria.bt.it/public/images_news/1109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780" y="516307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://cdn.livenetwork.it/news/254769/gallery/753209_Emergenza_Neve%281%29_398x19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8148" y="821282"/>
            <a:ext cx="3790950" cy="2319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http://poliziaprovincialebat.it/images/p009_1_0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6620" y="344421"/>
            <a:ext cx="4543425" cy="3409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https://encrypted-tbn0.gstatic.com/images?q=tbn:ANd9GcQ542A0sGf2x06kLy8C3IdrE9LX7vkQsl1KPTncUzj_K9GKClWK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748" y="2423674"/>
            <a:ext cx="3146852" cy="2097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Fenicottero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9582" y="4005064"/>
            <a:ext cx="285750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2915468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-1" y="332656"/>
            <a:ext cx="12188825" cy="695672"/>
          </a:xfrm>
        </p:spPr>
        <p:txBody>
          <a:bodyPr anchor="ctr">
            <a:normAutofit/>
          </a:bodyPr>
          <a:lstStyle/>
          <a:p>
            <a:pPr algn="ctr"/>
            <a:r>
              <a:rPr lang="it-IT" sz="40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GLI INTERVENTI</a:t>
            </a:r>
            <a:endParaRPr lang="it-IT" sz="4000" b="1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-1" y="4437112"/>
            <a:ext cx="12188825" cy="1956048"/>
          </a:xfrm>
        </p:spPr>
        <p:txBody>
          <a:bodyPr>
            <a:normAutofit fontScale="85000" lnSpcReduction="10000"/>
          </a:bodyPr>
          <a:lstStyle/>
          <a:p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Eccezionali eventi calamitosi colpiscono, nel 2013, il territorio di Minervino Murge. </a:t>
            </a:r>
          </a:p>
          <a:p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Nonostante le difficoltà, grazie all’impegno della Polizia Provinciale - Protezione Civile neanche per un giorno il Comune di Minervino rimarrà isolato dal resto del territorio.</a:t>
            </a:r>
          </a:p>
          <a:p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La Provincia chiede </a:t>
            </a:r>
            <a:r>
              <a:rPr lang="it-IT" dirty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immediatamente alla Regione lo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stato di calamità per gli ingenti </a:t>
            </a:r>
            <a:r>
              <a:rPr lang="it-IT" dirty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danni alle colture</a:t>
            </a:r>
            <a:endParaRPr lang="it-IT" dirty="0" smtClean="0">
              <a:solidFill>
                <a:schemeClr val="tx1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4" name="Immagine 3" descr="DSC0121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38028" y="908720"/>
            <a:ext cx="6524827" cy="3348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57150">
            <a:solidFill>
              <a:srgbClr val="00B050"/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233890542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endParaRPr lang="it-IT" sz="4400" b="1" dirty="0">
              <a:solidFill>
                <a:srgbClr val="00B05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endParaRPr lang="it-IT" dirty="0" smtClean="0"/>
          </a:p>
          <a:p>
            <a:r>
              <a:rPr lang="it-IT" sz="7600" dirty="0">
                <a:solidFill>
                  <a:schemeClr val="tx2">
                    <a:lumMod val="50000"/>
                  </a:schemeClr>
                </a:solidFill>
              </a:rPr>
              <a:t>Pianificazione sulla prevenzione e interventi </a:t>
            </a:r>
            <a:r>
              <a:rPr lang="it-IT" sz="7600" dirty="0" smtClean="0">
                <a:solidFill>
                  <a:schemeClr val="tx2">
                    <a:lumMod val="50000"/>
                  </a:schemeClr>
                </a:solidFill>
              </a:rPr>
              <a:t>Anti Incendi Boschivi. </a:t>
            </a:r>
            <a:endParaRPr lang="it-IT" sz="7600" dirty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it-IT" sz="7600" dirty="0" smtClean="0">
                <a:solidFill>
                  <a:schemeClr val="tx2">
                    <a:lumMod val="50000"/>
                  </a:schemeClr>
                </a:solidFill>
              </a:rPr>
              <a:t>Adozione </a:t>
            </a:r>
            <a:r>
              <a:rPr lang="it-IT" sz="7600" dirty="0">
                <a:solidFill>
                  <a:schemeClr val="tx2">
                    <a:lumMod val="50000"/>
                  </a:schemeClr>
                </a:solidFill>
              </a:rPr>
              <a:t>di linee guida nella ricognizione quotidiana dei siti a rischio.</a:t>
            </a:r>
          </a:p>
          <a:p>
            <a:r>
              <a:rPr lang="it-IT" sz="7600" dirty="0" smtClean="0">
                <a:solidFill>
                  <a:schemeClr val="tx2">
                    <a:lumMod val="50000"/>
                  </a:schemeClr>
                </a:solidFill>
              </a:rPr>
              <a:t>Convenzioni </a:t>
            </a:r>
            <a:r>
              <a:rPr lang="it-IT" sz="7600" dirty="0">
                <a:solidFill>
                  <a:schemeClr val="tx2">
                    <a:lumMod val="50000"/>
                  </a:schemeClr>
                </a:solidFill>
              </a:rPr>
              <a:t>con le Associazioni di Volontariato ricadenti nel territorio comunale per attività di “Avvistamento Dinamico AIB”.</a:t>
            </a:r>
          </a:p>
          <a:p>
            <a:r>
              <a:rPr lang="it-IT" sz="7600" dirty="0" smtClean="0">
                <a:solidFill>
                  <a:schemeClr val="tx2">
                    <a:lumMod val="50000"/>
                  </a:schemeClr>
                </a:solidFill>
              </a:rPr>
              <a:t>Coordinamento </a:t>
            </a:r>
            <a:r>
              <a:rPr lang="it-IT" sz="7600" dirty="0">
                <a:solidFill>
                  <a:schemeClr val="tx2">
                    <a:lumMod val="50000"/>
                  </a:schemeClr>
                </a:solidFill>
              </a:rPr>
              <a:t>Soccorsi </a:t>
            </a:r>
            <a:r>
              <a:rPr lang="it-IT" sz="7600" dirty="0" smtClean="0">
                <a:solidFill>
                  <a:schemeClr val="tx2">
                    <a:lumMod val="50000"/>
                  </a:schemeClr>
                </a:solidFill>
              </a:rPr>
              <a:t>Sanitari durante </a:t>
            </a:r>
            <a:r>
              <a:rPr lang="it-IT" sz="7600" dirty="0">
                <a:solidFill>
                  <a:schemeClr val="tx2">
                    <a:lumMod val="50000"/>
                  </a:schemeClr>
                </a:solidFill>
              </a:rPr>
              <a:t>Giro d’ITALIA e Giro d’ITALIA Femminile </a:t>
            </a:r>
          </a:p>
          <a:p>
            <a:r>
              <a:rPr lang="it-IT" sz="7600" dirty="0" smtClean="0">
                <a:solidFill>
                  <a:schemeClr val="tx2">
                    <a:lumMod val="50000"/>
                  </a:schemeClr>
                </a:solidFill>
              </a:rPr>
              <a:t>Azione </a:t>
            </a:r>
            <a:r>
              <a:rPr lang="it-IT" sz="7600" dirty="0">
                <a:solidFill>
                  <a:schemeClr val="tx2">
                    <a:lumMod val="50000"/>
                  </a:schemeClr>
                </a:solidFill>
              </a:rPr>
              <a:t>di pattugliamento per contrasto abusivismo commercio ambulante extracomunitario.</a:t>
            </a:r>
          </a:p>
          <a:p>
            <a:r>
              <a:rPr lang="it-IT" sz="7600" dirty="0" smtClean="0">
                <a:solidFill>
                  <a:schemeClr val="tx2">
                    <a:lumMod val="50000"/>
                  </a:schemeClr>
                </a:solidFill>
              </a:rPr>
              <a:t>Azione </a:t>
            </a:r>
            <a:r>
              <a:rPr lang="it-IT" sz="7600" dirty="0">
                <a:solidFill>
                  <a:schemeClr val="tx2">
                    <a:lumMod val="50000"/>
                  </a:schemeClr>
                </a:solidFill>
              </a:rPr>
              <a:t>di pattugliamento sulla viabilità di competenza.</a:t>
            </a:r>
          </a:p>
          <a:p>
            <a:r>
              <a:rPr lang="it-IT" sz="7600" dirty="0" smtClean="0">
                <a:solidFill>
                  <a:schemeClr val="tx2">
                    <a:lumMod val="50000"/>
                  </a:schemeClr>
                </a:solidFill>
              </a:rPr>
              <a:t>Azione </a:t>
            </a:r>
            <a:r>
              <a:rPr lang="it-IT" sz="7600" dirty="0">
                <a:solidFill>
                  <a:schemeClr val="tx2">
                    <a:lumMod val="50000"/>
                  </a:schemeClr>
                </a:solidFill>
              </a:rPr>
              <a:t>di contrasto cattura allodole con reti </a:t>
            </a:r>
            <a:r>
              <a:rPr lang="it-IT" sz="7600" dirty="0" smtClean="0">
                <a:solidFill>
                  <a:schemeClr val="tx2">
                    <a:lumMod val="50000"/>
                  </a:schemeClr>
                </a:solidFill>
              </a:rPr>
              <a:t>fisse (Sequestrate </a:t>
            </a:r>
            <a:r>
              <a:rPr lang="it-IT" sz="7600" dirty="0">
                <a:solidFill>
                  <a:schemeClr val="tx2">
                    <a:lumMod val="50000"/>
                  </a:schemeClr>
                </a:solidFill>
              </a:rPr>
              <a:t>reti e liberate oltre un centinaio di allodole</a:t>
            </a:r>
            <a:r>
              <a:rPr lang="it-IT" sz="7600" dirty="0" smtClean="0">
                <a:solidFill>
                  <a:schemeClr val="tx2">
                    <a:lumMod val="50000"/>
                  </a:schemeClr>
                </a:solidFill>
              </a:rPr>
              <a:t>.)</a:t>
            </a:r>
            <a:endParaRPr lang="it-IT" sz="7600" dirty="0">
              <a:solidFill>
                <a:schemeClr val="tx2">
                  <a:lumMod val="50000"/>
                </a:schemeClr>
              </a:solidFill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661944025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66220" y="2132856"/>
            <a:ext cx="7724329" cy="2477579"/>
          </a:xfrm>
        </p:spPr>
        <p:txBody>
          <a:bodyPr anchor="ctr">
            <a:normAutofit/>
          </a:bodyPr>
          <a:lstStyle/>
          <a:p>
            <a:pPr algn="ctr"/>
            <a:r>
              <a:rPr lang="it-IT" sz="3200" b="1" spc="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URBANISTICA </a:t>
            </a:r>
          </a:p>
          <a:p>
            <a:pPr algn="ctr"/>
            <a:r>
              <a:rPr lang="it-IT" sz="3200" b="1" spc="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ASSETTO DEL TERRITORIO </a:t>
            </a:r>
          </a:p>
          <a:p>
            <a:pPr algn="ctr"/>
            <a:r>
              <a:rPr lang="it-IT" sz="3200" b="1" spc="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PAESAGGIO </a:t>
            </a:r>
          </a:p>
          <a:p>
            <a:pPr algn="ctr"/>
            <a:r>
              <a:rPr lang="it-IT" sz="3200" b="1" spc="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GENIO CIVILE </a:t>
            </a:r>
          </a:p>
          <a:p>
            <a:pPr algn="ctr"/>
            <a:r>
              <a:rPr lang="it-IT" sz="3200" b="1" spc="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DIFESA DEL SUOLO</a:t>
            </a:r>
            <a:endParaRPr lang="it-IT" sz="3200" b="1" i="0" spc="6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748" y="1196752"/>
            <a:ext cx="4345646" cy="3802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302324" y="1628800"/>
            <a:ext cx="6768752" cy="4446393"/>
          </a:xfrm>
        </p:spPr>
        <p:txBody>
          <a:bodyPr>
            <a:noAutofit/>
          </a:bodyPr>
          <a:lstStyle/>
          <a:p>
            <a:r>
              <a:rPr lang="it-IT" sz="3600" b="1" dirty="0" smtClean="0">
                <a:solidFill>
                  <a:schemeClr val="tx2">
                    <a:lumMod val="50000"/>
                  </a:schemeClr>
                </a:solidFill>
              </a:rPr>
              <a:t>Per la pianificazione:</a:t>
            </a:r>
          </a:p>
          <a:p>
            <a:pPr>
              <a:buFontTx/>
              <a:buChar char="-"/>
            </a:pPr>
            <a:r>
              <a:rPr lang="it-IT" sz="3200" b="1" dirty="0" smtClean="0">
                <a:solidFill>
                  <a:schemeClr val="tx2">
                    <a:lumMod val="50000"/>
                  </a:schemeClr>
                </a:solidFill>
              </a:rPr>
              <a:t>PTCP - SIT e </a:t>
            </a:r>
            <a:r>
              <a:rPr lang="it-IT" sz="3200" b="1" dirty="0" err="1" smtClean="0">
                <a:solidFill>
                  <a:schemeClr val="tx2">
                    <a:lumMod val="50000"/>
                  </a:schemeClr>
                </a:solidFill>
              </a:rPr>
              <a:t>webGIS</a:t>
            </a:r>
            <a:endParaRPr lang="it-IT" sz="32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it-IT" sz="32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it-IT" sz="3600" b="1" dirty="0" smtClean="0">
                <a:solidFill>
                  <a:schemeClr val="tx2">
                    <a:lumMod val="50000"/>
                  </a:schemeClr>
                </a:solidFill>
              </a:rPr>
              <a:t>Per la semplificazione</a:t>
            </a:r>
          </a:p>
          <a:p>
            <a:pPr marL="0" indent="0">
              <a:buNone/>
            </a:pPr>
            <a:r>
              <a:rPr lang="it-IT" sz="3200" b="1" dirty="0" smtClean="0">
                <a:solidFill>
                  <a:schemeClr val="tx2">
                    <a:lumMod val="50000"/>
                  </a:schemeClr>
                </a:solidFill>
              </a:rPr>
              <a:t>- ingegnerizzazione provvedimenti</a:t>
            </a:r>
          </a:p>
          <a:p>
            <a:pPr marL="0" indent="0">
              <a:buNone/>
            </a:pPr>
            <a:r>
              <a:rPr lang="it-IT" sz="3200" b="1" dirty="0" smtClean="0">
                <a:solidFill>
                  <a:schemeClr val="tx2">
                    <a:lumMod val="50000"/>
                  </a:schemeClr>
                </a:solidFill>
              </a:rPr>
              <a:t>- dematerializzazione procedimenti </a:t>
            </a:r>
          </a:p>
        </p:txBody>
      </p:sp>
      <p:sp>
        <p:nvSpPr>
          <p:cNvPr id="8" name="Segnaposto contenuto 2"/>
          <p:cNvSpPr txBox="1">
            <a:spLocks/>
          </p:cNvSpPr>
          <p:nvPr/>
        </p:nvSpPr>
        <p:spPr>
          <a:xfrm>
            <a:off x="909836" y="4509120"/>
            <a:ext cx="10513168" cy="14401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tx1"/>
              </a:buClr>
              <a:buSzPct val="80000"/>
              <a:tabLst/>
              <a:defRPr/>
            </a:pPr>
            <a:endParaRPr kumimoji="0" lang="it-IT" sz="2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Titolo 1"/>
          <p:cNvSpPr txBox="1">
            <a:spLocks/>
          </p:cNvSpPr>
          <p:nvPr/>
        </p:nvSpPr>
        <p:spPr>
          <a:xfrm>
            <a:off x="2710036" y="3717032"/>
            <a:ext cx="5184576" cy="9361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4400" b="1" i="0" u="none" strike="noStrike" kern="1200" cap="none" spc="300" normalizeH="0" baseline="0" noProof="0" dirty="0">
              <a:ln>
                <a:noFill/>
              </a:ln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30" name="Picture 6" descr="http://ptcp.provincia.barletta-andria-trani.it/public/img-home/big/cartiglio_ofant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56792"/>
            <a:ext cx="5112568" cy="4722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>
          <a:xfrm>
            <a:off x="765820" y="404664"/>
            <a:ext cx="10585176" cy="5760640"/>
          </a:xfrm>
        </p:spPr>
        <p:txBody>
          <a:bodyPr/>
          <a:lstStyle/>
          <a:p>
            <a:pPr marL="0" indent="0">
              <a:buNone/>
            </a:pPr>
            <a:endParaRPr lang="it-IT" dirty="0" smtClean="0"/>
          </a:p>
          <a:p>
            <a:pPr marL="0" indent="0">
              <a:buNone/>
            </a:pPr>
            <a:r>
              <a:rPr lang="it-IT" sz="3200" b="1" dirty="0" smtClean="0">
                <a:solidFill>
                  <a:schemeClr val="tx2">
                    <a:lumMod val="50000"/>
                  </a:schemeClr>
                </a:solidFill>
              </a:rPr>
              <a:t>SERVIZIO EDILIZIA SISMICA</a:t>
            </a:r>
          </a:p>
          <a:p>
            <a:r>
              <a:rPr lang="it-IT" sz="3200" dirty="0" smtClean="0">
                <a:solidFill>
                  <a:schemeClr val="tx2">
                    <a:lumMod val="50000"/>
                  </a:schemeClr>
                </a:solidFill>
              </a:rPr>
              <a:t>Emesse n. 1830 attestazioni e autorizzazioni sismiche di cui n. </a:t>
            </a:r>
            <a:r>
              <a:rPr lang="it-IT" sz="3200" b="1" dirty="0" smtClean="0">
                <a:solidFill>
                  <a:schemeClr val="tx2">
                    <a:lumMod val="50000"/>
                  </a:schemeClr>
                </a:solidFill>
              </a:rPr>
              <a:t>55 </a:t>
            </a:r>
            <a:r>
              <a:rPr lang="it-IT" sz="3200" dirty="0" smtClean="0">
                <a:solidFill>
                  <a:schemeClr val="tx2">
                    <a:lumMod val="50000"/>
                  </a:schemeClr>
                </a:solidFill>
              </a:rPr>
              <a:t>per questo Comune</a:t>
            </a:r>
          </a:p>
          <a:p>
            <a:pPr marL="0" indent="0">
              <a:buNone/>
            </a:pPr>
            <a:endParaRPr lang="it-IT" sz="3200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it-IT" sz="3200" b="1" dirty="0" smtClean="0">
                <a:solidFill>
                  <a:schemeClr val="tx2">
                    <a:lumMod val="50000"/>
                  </a:schemeClr>
                </a:solidFill>
              </a:rPr>
              <a:t>SERVIZIO RISORSE IDRICHE</a:t>
            </a:r>
          </a:p>
          <a:p>
            <a:r>
              <a:rPr lang="it-IT" sz="3200" dirty="0" smtClean="0">
                <a:solidFill>
                  <a:schemeClr val="tx2">
                    <a:lumMod val="50000"/>
                  </a:schemeClr>
                </a:solidFill>
              </a:rPr>
              <a:t>Emessi n. 738 provvedimenti complessivi di cui per questo Comune: n. 48 concessioni e n. 5 autorizzazioni scavo </a:t>
            </a:r>
            <a:endParaRPr lang="it-IT" sz="32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306093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algn="ctr"/>
            <a:r>
              <a:rPr lang="it-IT" sz="6000" b="1" spc="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Pianificazione </a:t>
            </a:r>
            <a:endParaRPr lang="it-IT" sz="6000" b="1" spc="6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sz="2800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>PTCP ( Piano Territoriale di Coordinamento Provinciale)</a:t>
            </a:r>
          </a:p>
          <a:p>
            <a:r>
              <a:rPr lang="it-IT" sz="2800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>Piano Energetico </a:t>
            </a:r>
          </a:p>
          <a:p>
            <a:r>
              <a:rPr lang="it-IT" sz="2800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>Bilancio Armonizzato</a:t>
            </a:r>
          </a:p>
          <a:p>
            <a:r>
              <a:rPr lang="it-IT" sz="2800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>Trasparenza</a:t>
            </a:r>
          </a:p>
          <a:p>
            <a:r>
              <a:rPr lang="it-IT" sz="2800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>Piano Provinciale Trasporti</a:t>
            </a:r>
          </a:p>
          <a:p>
            <a:r>
              <a:rPr lang="it-IT" sz="2800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>Protezione Civile</a:t>
            </a:r>
            <a:endParaRPr lang="it-IT" sz="2800" dirty="0">
              <a:solidFill>
                <a:schemeClr val="tx2">
                  <a:lumMod val="50000"/>
                </a:schemeClr>
              </a:solidFill>
              <a:latin typeface="Garamond" pitchFamily="18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04664"/>
            <a:ext cx="10054852" cy="5184576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rmAutofit fontScale="90000"/>
          </a:bodyPr>
          <a:lstStyle/>
          <a:p>
            <a:pPr marL="857250" indent="-8572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it-IT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/>
            </a:r>
            <a:br>
              <a:rPr lang="it-IT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</a:br>
            <a:r>
              <a:rPr lang="it-IT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/>
            </a:r>
            <a:br>
              <a:rPr lang="it-IT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</a:br>
            <a:r>
              <a:rPr lang="it-IT" sz="3600" b="1" cap="all" dirty="0" smtClean="0">
                <a:solidFill>
                  <a:srgbClr val="00B050"/>
                </a:solidFill>
                <a:latin typeface="Garamond" pitchFamily="18" charset="0"/>
              </a:rPr>
              <a:t>Reti e </a:t>
            </a:r>
            <a:r>
              <a:rPr lang="it-IT" sz="3600" b="1" cap="all" dirty="0" err="1" smtClean="0">
                <a:solidFill>
                  <a:srgbClr val="00B050"/>
                </a:solidFill>
                <a:latin typeface="Garamond" pitchFamily="18" charset="0"/>
              </a:rPr>
              <a:t>InfraStrutture</a:t>
            </a:r>
            <a:r>
              <a:rPr lang="it-IT" sz="3600" b="1" cap="all" dirty="0" smtClean="0">
                <a:solidFill>
                  <a:srgbClr val="00B050"/>
                </a:solidFill>
                <a:latin typeface="Garamond" pitchFamily="18" charset="0"/>
              </a:rPr>
              <a:t> Tecnologiche</a:t>
            </a:r>
            <a:r>
              <a:rPr lang="it-IT" sz="3600" b="1" cap="all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/>
            </a:r>
            <a:br>
              <a:rPr lang="it-IT" sz="3600" b="1" cap="all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</a:br>
            <a:r>
              <a:rPr lang="it-IT" sz="3600" b="1" cap="all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/>
            </a:r>
            <a:br>
              <a:rPr lang="it-IT" sz="3600" b="1" cap="all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</a:br>
            <a:r>
              <a:rPr lang="it-IT" sz="3600" u="sng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>Linee di attività</a:t>
            </a:r>
            <a:r>
              <a:rPr lang="it-IT" sz="3600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>:</a:t>
            </a:r>
            <a:br>
              <a:rPr lang="it-IT" sz="3600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</a:br>
            <a:r>
              <a:rPr lang="it-IT" sz="3600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>- Indicatori ICE</a:t>
            </a:r>
            <a:br>
              <a:rPr lang="it-IT" sz="3600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</a:br>
            <a:r>
              <a:rPr lang="it-IT" sz="3600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>- Polo Bibliotecario</a:t>
            </a:r>
            <a:br>
              <a:rPr lang="it-IT" sz="3600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</a:br>
            <a:r>
              <a:rPr lang="it-IT" sz="3600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>- Portale Cartografico (Sistema GIS)</a:t>
            </a:r>
            <a:br>
              <a:rPr lang="it-IT" sz="3600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</a:br>
            <a:r>
              <a:rPr lang="it-IT" sz="3600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>- Portale SUE</a:t>
            </a:r>
            <a:br>
              <a:rPr lang="it-IT" sz="3600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</a:br>
            <a:r>
              <a:rPr lang="it-IT" sz="3600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>- Internet Point</a:t>
            </a:r>
            <a:br>
              <a:rPr lang="it-IT" sz="3600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</a:br>
            <a:r>
              <a:rPr lang="it-IT" sz="3600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>- Piano di </a:t>
            </a:r>
            <a:r>
              <a:rPr lang="it-IT" sz="3600" dirty="0" err="1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>Risk</a:t>
            </a:r>
            <a:r>
              <a:rPr lang="it-IT" sz="3600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> </a:t>
            </a:r>
            <a:r>
              <a:rPr lang="it-IT" sz="3600" dirty="0" err="1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>Managment</a:t>
            </a:r>
            <a:r>
              <a:rPr lang="it-IT" sz="3600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/>
            </a:r>
            <a:br>
              <a:rPr lang="it-IT" sz="3600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</a:br>
            <a:r>
              <a:rPr lang="it-IT" sz="3600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>- Portale acquisti in rete</a:t>
            </a:r>
            <a:r>
              <a:rPr lang="it-IT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/>
            </a:r>
            <a:br>
              <a:rPr lang="it-IT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</a:br>
            <a:r>
              <a:rPr lang="it-IT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/>
            </a:r>
            <a:br>
              <a:rPr lang="it-IT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</a:br>
            <a:endParaRPr lang="it-IT" sz="6600" b="0" i="0" dirty="0">
              <a:solidFill>
                <a:schemeClr val="bg1"/>
              </a:solidFill>
              <a:effectLst>
                <a:outerShdw blurRad="88900" algn="ctr">
                  <a:prstClr val="black">
                    <a:alpha val="35000"/>
                  </a:prstClr>
                </a:outerShdw>
              </a:effectLst>
              <a:latin typeface="Euphemia"/>
              <a:ea typeface="+mj-ea"/>
              <a:cs typeface="+mj-cs"/>
            </a:endParaRPr>
          </a:p>
        </p:txBody>
      </p:sp>
      <p:pic>
        <p:nvPicPr>
          <p:cNvPr id="5124" name="Picture 4" descr="http://www.netstudio.it/wp-content/uploads/2011/11/125375768818_network-300x23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8588" y="1591096"/>
            <a:ext cx="3937620" cy="3206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413892" y="692696"/>
            <a:ext cx="9252522" cy="1307232"/>
          </a:xfrm>
        </p:spPr>
        <p:txBody>
          <a:bodyPr anchor="ctr">
            <a:normAutofit fontScale="90000"/>
          </a:bodyPr>
          <a:lstStyle/>
          <a:p>
            <a:pPr algn="ctr"/>
            <a:r>
              <a:rPr lang="it-IT" sz="6000" b="1" spc="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Tutela e Rappresentanza</a:t>
            </a:r>
            <a:endParaRPr lang="it-IT" sz="6000" b="1" spc="6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17748" y="2564904"/>
            <a:ext cx="11809312" cy="41148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it-IT" sz="3200" b="1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>Oltre alle materie di competenza, sono state tante le iniziative, le occasioni di intervento ed i temi che hanno interessato il territorio provinciale che imporrebbe un ruolo crescente della Provincia che oggi vede mettere a rischio la sua identità e la sua autodeterminazione faticosamente conquistata.</a:t>
            </a:r>
            <a:endParaRPr lang="it-IT" sz="2800" b="1" dirty="0">
              <a:solidFill>
                <a:schemeClr val="tx2">
                  <a:lumMod val="50000"/>
                </a:schemeClr>
              </a:solidFill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7799671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Immagine 2" descr="Digitalizza10-04-21 1333"/>
          <p:cNvPicPr>
            <a:picLocks noChangeAspect="1" noChangeArrowheads="1"/>
          </p:cNvPicPr>
          <p:nvPr/>
        </p:nvPicPr>
        <p:blipFill>
          <a:blip r:embed="rId2" cstate="print">
            <a:grayscl/>
            <a:biLevel thresh="5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8000" contrast="2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6300" y="3861048"/>
            <a:ext cx="5879123" cy="1944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algn="ctr"/>
            <a:r>
              <a:rPr lang="it-IT" sz="6000" b="1" spc="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 </a:t>
            </a:r>
            <a:endParaRPr lang="it-IT" sz="6000" b="1" spc="6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95400" y="764704"/>
            <a:ext cx="10801200" cy="504056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it-IT" sz="8000" b="1" i="1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>Grazie per la </a:t>
            </a:r>
          </a:p>
          <a:p>
            <a:pPr marL="0" indent="0" algn="ctr">
              <a:buNone/>
            </a:pPr>
            <a:r>
              <a:rPr lang="it-IT" sz="8000" b="1" i="1" dirty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>V</a:t>
            </a:r>
            <a:r>
              <a:rPr lang="it-IT" sz="8000" b="1" i="1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>ostra attenzione</a:t>
            </a:r>
          </a:p>
          <a:p>
            <a:pPr marL="0" indent="0">
              <a:buNone/>
            </a:pPr>
            <a:r>
              <a:rPr lang="it-IT" sz="6000" b="1" i="1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>                 		  </a:t>
            </a:r>
            <a:r>
              <a:rPr lang="it-IT" sz="4400" b="1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>Francesco VENTOLA</a:t>
            </a:r>
            <a:endParaRPr lang="it-IT" sz="6000" b="1" dirty="0">
              <a:solidFill>
                <a:schemeClr val="tx2">
                  <a:lumMod val="50000"/>
                </a:schemeClr>
              </a:solidFill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4964487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S102801098">
  <a:themeElements>
    <a:clrScheme name="Personalizzato 3">
      <a:dk1>
        <a:srgbClr val="418AB3"/>
      </a:dk1>
      <a:lt1>
        <a:sysClr val="window" lastClr="FFFFFF"/>
      </a:lt1>
      <a:dk2>
        <a:srgbClr val="204559"/>
      </a:dk2>
      <a:lt2>
        <a:srgbClr val="DDDDDD"/>
      </a:lt2>
      <a:accent1>
        <a:srgbClr val="FFFFFF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StripedBorder_16x9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Essential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miter lim="800000"/>
        </a:ln>
        <a:ln w="28575" cap="flat" cmpd="sng" algn="ctr">
          <a:solidFill>
            <a:schemeClr val="phClr"/>
          </a:solidFill>
          <a:miter lim="800000"/>
        </a:ln>
        <a:ln w="41275" cap="flat" cmpd="sng" algn="ctr">
          <a:solidFill>
            <a:schemeClr val="phClr"/>
          </a:solidFill>
          <a:miter lim="800000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12000"/>
                <a:satMod val="240000"/>
              </a:schemeClr>
              <a:schemeClr val="phClr">
                <a:tint val="98000"/>
              </a:schemeClr>
            </a:duotone>
          </a:blip>
          <a:tile tx="0" ty="0" sx="100000" sy="100000" flip="none" algn="ctr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8575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StripedBorder_16x9">
      <a:dk1>
        <a:srgbClr val="404040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StripedBorder_16x9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Essential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miter lim="800000"/>
        </a:ln>
        <a:ln w="28575" cap="flat" cmpd="sng" algn="ctr">
          <a:solidFill>
            <a:schemeClr val="phClr"/>
          </a:solidFill>
          <a:miter lim="800000"/>
        </a:ln>
        <a:ln w="41275" cap="flat" cmpd="sng" algn="ctr">
          <a:solidFill>
            <a:schemeClr val="phClr"/>
          </a:solidFill>
          <a:miter lim="800000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StripedBorder_16x9">
      <a:dk1>
        <a:srgbClr val="404040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StripedBorder_16x9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Essential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miter lim="800000"/>
        </a:ln>
        <a:ln w="28575" cap="flat" cmpd="sng" algn="ctr">
          <a:solidFill>
            <a:schemeClr val="phClr"/>
          </a:solidFill>
          <a:miter lim="800000"/>
        </a:ln>
        <a:ln w="41275" cap="flat" cmpd="sng" algn="ctr">
          <a:solidFill>
            <a:schemeClr val="phClr"/>
          </a:solidFill>
          <a:miter lim="800000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AF29F4FB-9D3A-464C-8928-70DAD65A355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1164</Words>
  <Application>Microsoft Office PowerPoint</Application>
  <PresentationFormat>Personalizzato</PresentationFormat>
  <Paragraphs>142</Paragraphs>
  <Slides>34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34</vt:i4>
      </vt:variant>
    </vt:vector>
  </HeadingPairs>
  <TitlesOfParts>
    <vt:vector size="35" baseType="lpstr">
      <vt:lpstr>TS102801098</vt:lpstr>
      <vt:lpstr>Presentazione standard di PowerPoint</vt:lpstr>
      <vt:lpstr>MINERVINO IN PROVINCIA</vt:lpstr>
      <vt:lpstr>LE SEDI</vt:lpstr>
      <vt:lpstr>SP. 3 (EX R6) “DELLA MURGIA CENTRALE”</vt:lpstr>
      <vt:lpstr>SP.45 : “MINERVINO MURGE AL RACCORDO VERSO LAVELLO”</vt:lpstr>
      <vt:lpstr>LICEO SCIENTIFICO: “FERMI”</vt:lpstr>
      <vt:lpstr>FORMAZIONE PROFESSIONALE</vt:lpstr>
      <vt:lpstr>LA PROVINCIA PER MINERVINO </vt:lpstr>
      <vt:lpstr>Tutela ambientale - Discariche -Rifiuti </vt:lpstr>
      <vt:lpstr>Presentazione standard di PowerPoint</vt:lpstr>
      <vt:lpstr>- Protocollo d’intesa «Raccolta degli oli vegetali e animali esausti di provenienza domestica» e distribuzione gratuita tanichette;  - Protocollo d’intesa per la «Sensibilizzazione ambientale e per la protezione e cura del territorio durante il periodo estivo»  - Star Up Strade Pulite: Amianto Zero  - Protocollo d’intesa con Regione Puglia per la bonifica di siti potenzialmente contaminati (Programma Operativo FESR 2007/2013)  - Progetto «GREEN BAT» (Forum Ambientale e Pulizia Spiagge)  - Progetto Mare Sicuro 2013  - Protocollo d’intesa con ARPA e Corpo Forestale dello Stato per la salvaguardia ambientale e la protezione dall’inquinamento  </vt:lpstr>
      <vt:lpstr>Ambiente e Difesa del Suolo</vt:lpstr>
      <vt:lpstr>Layout titolo</vt:lpstr>
      <vt:lpstr>LA PROVINCIA  per il SOCIALE</vt:lpstr>
      <vt:lpstr>Le Politiche Sociali</vt:lpstr>
      <vt:lpstr>Presentazione standard di PowerPoint</vt:lpstr>
      <vt:lpstr>Carta Amica</vt:lpstr>
      <vt:lpstr>Le Politiche di Genere</vt:lpstr>
      <vt:lpstr>Presentazione standard di PowerPoint</vt:lpstr>
      <vt:lpstr>Le Politiche per il Lavoro</vt:lpstr>
      <vt:lpstr>LAVORO</vt:lpstr>
      <vt:lpstr>Presentazione standard di PowerPoint</vt:lpstr>
      <vt:lpstr>BORSE DI STUDIO</vt:lpstr>
      <vt:lpstr>Promozione Territorio e Turismo</vt:lpstr>
      <vt:lpstr>Presentazione standard di PowerPoint</vt:lpstr>
      <vt:lpstr>GLI INTERVENTI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Pianificazione </vt:lpstr>
      <vt:lpstr>  Reti e InfraStrutture Tecnologiche  Linee di attività: - Indicatori ICE - Polo Bibliotecario - Portale Cartografico (Sistema GIS) - Portale SUE - Internet Point - Piano di Risk Managment - Portale acquisti in rete  </vt:lpstr>
      <vt:lpstr>Tutela e Rappresentanza</vt:lpstr>
      <vt:lpstr>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2014-03-26T09:31:46Z</dcterms:created>
  <dcterms:modified xsi:type="dcterms:W3CDTF">2014-08-05T11:30:04Z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TC028010989991</vt:lpwstr>
  </property>
</Properties>
</file>